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1" r:id="rId1"/>
  </p:sldMasterIdLst>
  <p:notesMasterIdLst>
    <p:notesMasterId r:id="rId45"/>
  </p:notesMasterIdLst>
  <p:sldIdLst>
    <p:sldId id="256" r:id="rId2"/>
    <p:sldId id="268" r:id="rId3"/>
    <p:sldId id="281" r:id="rId4"/>
    <p:sldId id="262" r:id="rId5"/>
    <p:sldId id="263" r:id="rId6"/>
    <p:sldId id="264" r:id="rId7"/>
    <p:sldId id="266" r:id="rId8"/>
    <p:sldId id="287" r:id="rId9"/>
    <p:sldId id="288" r:id="rId10"/>
    <p:sldId id="269" r:id="rId11"/>
    <p:sldId id="265" r:id="rId12"/>
    <p:sldId id="294" r:id="rId13"/>
    <p:sldId id="283" r:id="rId14"/>
    <p:sldId id="270" r:id="rId15"/>
    <p:sldId id="272" r:id="rId16"/>
    <p:sldId id="295" r:id="rId17"/>
    <p:sldId id="280" r:id="rId18"/>
    <p:sldId id="296" r:id="rId19"/>
    <p:sldId id="307" r:id="rId20"/>
    <p:sldId id="297" r:id="rId21"/>
    <p:sldId id="273" r:id="rId22"/>
    <p:sldId id="291" r:id="rId23"/>
    <p:sldId id="292" r:id="rId24"/>
    <p:sldId id="293" r:id="rId25"/>
    <p:sldId id="275" r:id="rId26"/>
    <p:sldId id="312" r:id="rId27"/>
    <p:sldId id="309" r:id="rId28"/>
    <p:sldId id="928" r:id="rId29"/>
    <p:sldId id="313" r:id="rId30"/>
    <p:sldId id="937" r:id="rId31"/>
    <p:sldId id="942" r:id="rId32"/>
    <p:sldId id="276" r:id="rId33"/>
    <p:sldId id="310" r:id="rId34"/>
    <p:sldId id="277" r:id="rId35"/>
    <p:sldId id="939" r:id="rId36"/>
    <p:sldId id="284" r:id="rId37"/>
    <p:sldId id="303" r:id="rId38"/>
    <p:sldId id="302" r:id="rId39"/>
    <p:sldId id="305" r:id="rId40"/>
    <p:sldId id="306" r:id="rId41"/>
    <p:sldId id="285" r:id="rId42"/>
    <p:sldId id="260" r:id="rId43"/>
    <p:sldId id="941"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EEEF"/>
    <a:srgbClr val="1C06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65"/>
  </p:normalViewPr>
  <p:slideViewPr>
    <p:cSldViewPr snapToGrid="0">
      <p:cViewPr varScale="1">
        <p:scale>
          <a:sx n="102" d="100"/>
          <a:sy n="102" d="100"/>
        </p:scale>
        <p:origin x="1400" y="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13A837-A474-4BD7-9CE5-BA231A1CD0C4}"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F4FCCF28-2FD8-4BFF-BBC0-7CFAE32B226B}">
      <dgm:prSet/>
      <dgm:spPr/>
      <dgm:t>
        <a:bodyPr/>
        <a:lstStyle/>
        <a:p>
          <a:r>
            <a:rPr lang="en-US" dirty="0">
              <a:latin typeface="+mn-lt"/>
              <a:ea typeface="Microsoft JhengHei" panose="020B0604030504040204" pitchFamily="34" charset="-120"/>
            </a:rPr>
            <a:t>AI</a:t>
          </a:r>
          <a:r>
            <a:rPr lang="zh-TW" dirty="0">
              <a:latin typeface="+mn-lt"/>
              <a:ea typeface="Microsoft JhengHei" panose="020B0604030504040204" pitchFamily="34" charset="-120"/>
            </a:rPr>
            <a:t> </a:t>
          </a:r>
          <a:r>
            <a:rPr lang="en-US" dirty="0" err="1">
              <a:latin typeface="+mn-lt"/>
              <a:ea typeface="Microsoft JhengHei" panose="020B0604030504040204" pitchFamily="34" charset="-120"/>
            </a:rPr>
            <a:t>翻譯</a:t>
          </a:r>
          <a:r>
            <a:rPr lang="zh-TW" dirty="0">
              <a:latin typeface="+mn-lt"/>
              <a:ea typeface="Microsoft JhengHei" panose="020B0604030504040204" pitchFamily="34" charset="-120"/>
            </a:rPr>
            <a:t>的</a:t>
          </a:r>
          <a:r>
            <a:rPr lang="en-US" dirty="0" err="1">
              <a:latin typeface="+mn-lt"/>
              <a:ea typeface="Microsoft JhengHei" panose="020B0604030504040204" pitchFamily="34" charset="-120"/>
            </a:rPr>
            <a:t>最新發展趨勢</a:t>
          </a:r>
          <a:endParaRPr lang="en-US" dirty="0">
            <a:latin typeface="+mn-lt"/>
            <a:ea typeface="Microsoft JhengHei" panose="020B0604030504040204" pitchFamily="34" charset="-120"/>
          </a:endParaRPr>
        </a:p>
      </dgm:t>
    </dgm:pt>
    <dgm:pt modelId="{F386358D-20FB-493E-A95E-D9D713F17F58}" type="parTrans" cxnId="{D53ED001-DF57-4F8B-8A03-C1D0840698F3}">
      <dgm:prSet/>
      <dgm:spPr/>
      <dgm:t>
        <a:bodyPr/>
        <a:lstStyle/>
        <a:p>
          <a:endParaRPr lang="en-US">
            <a:latin typeface="+mn-lt"/>
          </a:endParaRPr>
        </a:p>
      </dgm:t>
    </dgm:pt>
    <dgm:pt modelId="{61D72CD9-07DD-4A7F-903B-DA7A56AA4F32}" type="sibTrans" cxnId="{D53ED001-DF57-4F8B-8A03-C1D0840698F3}">
      <dgm:prSet/>
      <dgm:spPr/>
      <dgm:t>
        <a:bodyPr/>
        <a:lstStyle/>
        <a:p>
          <a:endParaRPr lang="en-US">
            <a:latin typeface="+mn-lt"/>
          </a:endParaRPr>
        </a:p>
      </dgm:t>
    </dgm:pt>
    <dgm:pt modelId="{991A3AB5-C1D5-4725-AF5B-ADC8588B4C8E}">
      <dgm:prSet/>
      <dgm:spPr/>
      <dgm:t>
        <a:bodyPr/>
        <a:lstStyle/>
        <a:p>
          <a:r>
            <a:rPr lang="en-US" dirty="0">
              <a:latin typeface="+mn-lt"/>
              <a:ea typeface="Microsoft JhengHei" panose="020B0604030504040204" pitchFamily="34" charset="-120"/>
            </a:rPr>
            <a:t>AI</a:t>
          </a:r>
          <a:r>
            <a:rPr lang="zh-TW" dirty="0">
              <a:latin typeface="+mn-lt"/>
              <a:ea typeface="Microsoft JhengHei" panose="020B0604030504040204" pitchFamily="34" charset="-120"/>
            </a:rPr>
            <a:t> </a:t>
          </a:r>
          <a:r>
            <a:rPr lang="en-US" dirty="0" err="1">
              <a:latin typeface="+mn-lt"/>
              <a:ea typeface="Microsoft JhengHei" panose="020B0604030504040204" pitchFamily="34" charset="-120"/>
            </a:rPr>
            <a:t>如何協助翻譯工作</a:t>
          </a:r>
          <a:r>
            <a:rPr lang="zh-TW" dirty="0">
              <a:latin typeface="+mn-lt"/>
              <a:ea typeface="Microsoft JhengHei" panose="020B0604030504040204" pitchFamily="34" charset="-120"/>
            </a:rPr>
            <a:t>：</a:t>
          </a:r>
          <a:r>
            <a:rPr lang="zh-TW" altLang="en-US" dirty="0">
              <a:latin typeface="+mn-lt"/>
              <a:ea typeface="Microsoft JhengHei" panose="020B0604030504040204" pitchFamily="34" charset="-120"/>
            </a:rPr>
            <a:t>政府翻譯的</a:t>
          </a:r>
          <a:r>
            <a:rPr lang="zh-TW" dirty="0">
              <a:latin typeface="+mn-lt"/>
              <a:ea typeface="Microsoft JhengHei" panose="020B0604030504040204" pitchFamily="34" charset="-120"/>
            </a:rPr>
            <a:t>實踐策略</a:t>
          </a:r>
          <a:endParaRPr lang="en-US" dirty="0">
            <a:latin typeface="+mn-lt"/>
            <a:ea typeface="Microsoft JhengHei" panose="020B0604030504040204" pitchFamily="34" charset="-120"/>
          </a:endParaRPr>
        </a:p>
      </dgm:t>
    </dgm:pt>
    <dgm:pt modelId="{B78F95E5-81DC-452E-B12F-473F70847F05}" type="parTrans" cxnId="{9A2C685D-AC50-469D-9D50-0D878D9A4A16}">
      <dgm:prSet/>
      <dgm:spPr/>
      <dgm:t>
        <a:bodyPr/>
        <a:lstStyle/>
        <a:p>
          <a:endParaRPr lang="en-US">
            <a:latin typeface="+mn-lt"/>
          </a:endParaRPr>
        </a:p>
      </dgm:t>
    </dgm:pt>
    <dgm:pt modelId="{8E72AC21-4121-4C41-A4DD-BDF8216A6D3D}" type="sibTrans" cxnId="{9A2C685D-AC50-469D-9D50-0D878D9A4A16}">
      <dgm:prSet/>
      <dgm:spPr/>
      <dgm:t>
        <a:bodyPr/>
        <a:lstStyle/>
        <a:p>
          <a:endParaRPr lang="en-US">
            <a:latin typeface="+mn-lt"/>
          </a:endParaRPr>
        </a:p>
      </dgm:t>
    </dgm:pt>
    <dgm:pt modelId="{B2659F15-2BBA-4BC4-AE37-3506CA061E0C}">
      <dgm:prSet/>
      <dgm:spPr/>
      <dgm:t>
        <a:bodyPr/>
        <a:lstStyle/>
        <a:p>
          <a:r>
            <a:rPr lang="zh-TW" altLang="en-US" dirty="0">
              <a:latin typeface="Microsoft JhengHei" panose="020B0604030504040204" pitchFamily="34" charset="-120"/>
              <a:ea typeface="Microsoft JhengHei" panose="020B0604030504040204" pitchFamily="34" charset="-120"/>
            </a:rPr>
            <a:t>了解模型種類</a:t>
          </a:r>
          <a:endParaRPr lang="en-US" dirty="0">
            <a:latin typeface="Microsoft JhengHei" panose="020B0604030504040204" pitchFamily="34" charset="-120"/>
            <a:ea typeface="Microsoft JhengHei" panose="020B0604030504040204" pitchFamily="34" charset="-120"/>
          </a:endParaRPr>
        </a:p>
      </dgm:t>
    </dgm:pt>
    <dgm:pt modelId="{FC57F1D3-4A2A-4C57-B83F-45FC57F8F1EA}" type="parTrans" cxnId="{54EB26F7-C464-4BAA-9FD7-1998AAA16B05}">
      <dgm:prSet/>
      <dgm:spPr/>
      <dgm:t>
        <a:bodyPr/>
        <a:lstStyle/>
        <a:p>
          <a:endParaRPr lang="en-US">
            <a:latin typeface="+mn-lt"/>
          </a:endParaRPr>
        </a:p>
      </dgm:t>
    </dgm:pt>
    <dgm:pt modelId="{36A3B712-1896-4C7D-8D52-F0AE3B86ED38}" type="sibTrans" cxnId="{54EB26F7-C464-4BAA-9FD7-1998AAA16B05}">
      <dgm:prSet/>
      <dgm:spPr/>
      <dgm:t>
        <a:bodyPr/>
        <a:lstStyle/>
        <a:p>
          <a:endParaRPr lang="en-US">
            <a:latin typeface="+mn-lt"/>
          </a:endParaRPr>
        </a:p>
      </dgm:t>
    </dgm:pt>
    <dgm:pt modelId="{EE40259B-5699-4967-9612-CBDAA0B1DD7D}">
      <dgm:prSet/>
      <dgm:spPr/>
      <dgm:t>
        <a:bodyPr/>
        <a:lstStyle/>
        <a:p>
          <a:r>
            <a:rPr lang="zh-TW" altLang="en-US" dirty="0">
              <a:latin typeface="Microsoft JhengHei" panose="020B0604030504040204" pitchFamily="34" charset="-120"/>
              <a:ea typeface="Microsoft JhengHei" panose="020B0604030504040204" pitchFamily="34" charset="-120"/>
            </a:rPr>
            <a:t>掌握</a:t>
          </a:r>
          <a:r>
            <a:rPr lang="zh-TW" dirty="0">
              <a:latin typeface="Microsoft JhengHei" panose="020B0604030504040204" pitchFamily="34" charset="-120"/>
              <a:ea typeface="Microsoft JhengHei" panose="020B0604030504040204" pitchFamily="34" charset="-120"/>
            </a:rPr>
            <a:t>譯後編輯（包括提示詞工程：即怎樣提問？）</a:t>
          </a:r>
          <a:endParaRPr lang="en-US" dirty="0">
            <a:latin typeface="Microsoft JhengHei" panose="020B0604030504040204" pitchFamily="34" charset="-120"/>
            <a:ea typeface="Microsoft JhengHei" panose="020B0604030504040204" pitchFamily="34" charset="-120"/>
          </a:endParaRPr>
        </a:p>
      </dgm:t>
    </dgm:pt>
    <dgm:pt modelId="{E63D0C28-A8E0-4A10-B480-3A7665A3FA6A}" type="parTrans" cxnId="{73C9E16A-3589-4393-886D-287426F9A66C}">
      <dgm:prSet/>
      <dgm:spPr/>
      <dgm:t>
        <a:bodyPr/>
        <a:lstStyle/>
        <a:p>
          <a:endParaRPr lang="en-US">
            <a:latin typeface="+mn-lt"/>
          </a:endParaRPr>
        </a:p>
      </dgm:t>
    </dgm:pt>
    <dgm:pt modelId="{73C2DFD2-F241-4D8A-A324-861573BDE1C4}" type="sibTrans" cxnId="{73C9E16A-3589-4393-886D-287426F9A66C}">
      <dgm:prSet/>
      <dgm:spPr/>
      <dgm:t>
        <a:bodyPr/>
        <a:lstStyle/>
        <a:p>
          <a:endParaRPr lang="en-US">
            <a:latin typeface="+mn-lt"/>
          </a:endParaRPr>
        </a:p>
      </dgm:t>
    </dgm:pt>
    <dgm:pt modelId="{75E7F950-D542-4C6B-ADC0-8E4CB64447CA}">
      <dgm:prSet/>
      <dgm:spPr/>
      <dgm:t>
        <a:bodyPr/>
        <a:lstStyle/>
        <a:p>
          <a:r>
            <a:rPr lang="en-US" dirty="0" err="1">
              <a:latin typeface="Microsoft JhengHei" panose="020B0604030504040204" pitchFamily="34" charset="-120"/>
              <a:ea typeface="Microsoft JhengHei" panose="020B0604030504040204" pitchFamily="34" charset="-120"/>
            </a:rPr>
            <a:t>善用相關資源</a:t>
          </a:r>
          <a:endParaRPr lang="en-US" dirty="0">
            <a:latin typeface="Microsoft JhengHei" panose="020B0604030504040204" pitchFamily="34" charset="-120"/>
            <a:ea typeface="Microsoft JhengHei" panose="020B0604030504040204" pitchFamily="34" charset="-120"/>
          </a:endParaRPr>
        </a:p>
      </dgm:t>
    </dgm:pt>
    <dgm:pt modelId="{8CAA9D9E-3356-44C6-BE63-83ACB368E34C}" type="parTrans" cxnId="{DDA1C080-B9D7-4D32-A756-33E195D47BBA}">
      <dgm:prSet/>
      <dgm:spPr/>
      <dgm:t>
        <a:bodyPr/>
        <a:lstStyle/>
        <a:p>
          <a:endParaRPr lang="en-US">
            <a:latin typeface="+mn-lt"/>
          </a:endParaRPr>
        </a:p>
      </dgm:t>
    </dgm:pt>
    <dgm:pt modelId="{F6E627EB-09B4-46C1-A777-726E0484145C}" type="sibTrans" cxnId="{DDA1C080-B9D7-4D32-A756-33E195D47BBA}">
      <dgm:prSet/>
      <dgm:spPr/>
      <dgm:t>
        <a:bodyPr/>
        <a:lstStyle/>
        <a:p>
          <a:endParaRPr lang="en-US">
            <a:latin typeface="+mn-lt"/>
          </a:endParaRPr>
        </a:p>
      </dgm:t>
    </dgm:pt>
    <dgm:pt modelId="{F34F0613-38C9-400A-9B6A-DB378153106A}">
      <dgm:prSet/>
      <dgm:spPr/>
      <dgm:t>
        <a:bodyPr/>
        <a:lstStyle/>
        <a:p>
          <a:r>
            <a:rPr lang="ja-JP" altLang="en-US">
              <a:latin typeface="Microsoft JhengHei" panose="020B0604030504040204" pitchFamily="34" charset="-120"/>
              <a:ea typeface="Microsoft JhengHei" panose="020B0604030504040204" pitchFamily="34" charset="-120"/>
            </a:rPr>
            <a:t>持續關注</a:t>
          </a:r>
          <a:r>
            <a:rPr lang="en-GB" altLang="en-US" dirty="0">
              <a:latin typeface="Microsoft JhengHei" panose="020B0604030504040204" pitchFamily="34" charset="-120"/>
              <a:ea typeface="Microsoft JhengHei" panose="020B0604030504040204" pitchFamily="34" charset="-120"/>
            </a:rPr>
            <a:t>AI</a:t>
          </a:r>
          <a:r>
            <a:rPr lang="ja-JP" altLang="en-US">
              <a:latin typeface="Microsoft JhengHei" panose="020B0604030504040204" pitchFamily="34" charset="-120"/>
              <a:ea typeface="Microsoft JhengHei" panose="020B0604030504040204" pitchFamily="34" charset="-120"/>
            </a:rPr>
            <a:t>發展和發掘新技巧</a:t>
          </a:r>
          <a:endParaRPr lang="en-US" dirty="0">
            <a:latin typeface="Microsoft JhengHei" panose="020B0604030504040204" pitchFamily="34" charset="-120"/>
            <a:ea typeface="Microsoft JhengHei" panose="020B0604030504040204" pitchFamily="34" charset="-120"/>
          </a:endParaRPr>
        </a:p>
      </dgm:t>
    </dgm:pt>
    <dgm:pt modelId="{15C46701-1B91-4B1B-AD7E-C511CF99D097}" type="parTrans" cxnId="{2311D832-A690-4C8D-98B2-E87D8AEA2F7C}">
      <dgm:prSet/>
      <dgm:spPr/>
      <dgm:t>
        <a:bodyPr/>
        <a:lstStyle/>
        <a:p>
          <a:endParaRPr lang="en-US">
            <a:latin typeface="+mn-lt"/>
          </a:endParaRPr>
        </a:p>
      </dgm:t>
    </dgm:pt>
    <dgm:pt modelId="{CF362B60-7D59-4513-B117-D0C9A63AB356}" type="sibTrans" cxnId="{2311D832-A690-4C8D-98B2-E87D8AEA2F7C}">
      <dgm:prSet/>
      <dgm:spPr/>
      <dgm:t>
        <a:bodyPr/>
        <a:lstStyle/>
        <a:p>
          <a:endParaRPr lang="en-US">
            <a:latin typeface="+mn-lt"/>
          </a:endParaRPr>
        </a:p>
      </dgm:t>
    </dgm:pt>
    <dgm:pt modelId="{C781AEFF-58EF-3C4F-92BD-7A94BAA35E41}" type="pres">
      <dgm:prSet presAssocID="{4113A837-A474-4BD7-9CE5-BA231A1CD0C4}" presName="linear" presStyleCnt="0">
        <dgm:presLayoutVars>
          <dgm:animLvl val="lvl"/>
          <dgm:resizeHandles val="exact"/>
        </dgm:presLayoutVars>
      </dgm:prSet>
      <dgm:spPr/>
    </dgm:pt>
    <dgm:pt modelId="{4CCA5C73-1760-8949-92C9-D6C8503CE264}" type="pres">
      <dgm:prSet presAssocID="{F4FCCF28-2FD8-4BFF-BBC0-7CFAE32B226B}" presName="parentText" presStyleLbl="node1" presStyleIdx="0" presStyleCnt="2">
        <dgm:presLayoutVars>
          <dgm:chMax val="0"/>
          <dgm:bulletEnabled val="1"/>
        </dgm:presLayoutVars>
      </dgm:prSet>
      <dgm:spPr/>
    </dgm:pt>
    <dgm:pt modelId="{B1A9DEFA-A908-F140-9608-E9E9C0A273F3}" type="pres">
      <dgm:prSet presAssocID="{61D72CD9-07DD-4A7F-903B-DA7A56AA4F32}" presName="spacer" presStyleCnt="0"/>
      <dgm:spPr/>
    </dgm:pt>
    <dgm:pt modelId="{08C014D1-A442-4C48-A679-932F87ECEB55}" type="pres">
      <dgm:prSet presAssocID="{991A3AB5-C1D5-4725-AF5B-ADC8588B4C8E}" presName="parentText" presStyleLbl="node1" presStyleIdx="1" presStyleCnt="2" custLinFactNeighborX="-3184" custLinFactNeighborY="-602">
        <dgm:presLayoutVars>
          <dgm:chMax val="0"/>
          <dgm:bulletEnabled val="1"/>
        </dgm:presLayoutVars>
      </dgm:prSet>
      <dgm:spPr/>
    </dgm:pt>
    <dgm:pt modelId="{29AE1207-34CB-BD4B-8D5D-D9C12309FDF5}" type="pres">
      <dgm:prSet presAssocID="{991A3AB5-C1D5-4725-AF5B-ADC8588B4C8E}" presName="childText" presStyleLbl="revTx" presStyleIdx="0" presStyleCnt="1">
        <dgm:presLayoutVars>
          <dgm:bulletEnabled val="1"/>
        </dgm:presLayoutVars>
      </dgm:prSet>
      <dgm:spPr/>
    </dgm:pt>
  </dgm:ptLst>
  <dgm:cxnLst>
    <dgm:cxn modelId="{D53ED001-DF57-4F8B-8A03-C1D0840698F3}" srcId="{4113A837-A474-4BD7-9CE5-BA231A1CD0C4}" destId="{F4FCCF28-2FD8-4BFF-BBC0-7CFAE32B226B}" srcOrd="0" destOrd="0" parTransId="{F386358D-20FB-493E-A95E-D9D713F17F58}" sibTransId="{61D72CD9-07DD-4A7F-903B-DA7A56AA4F32}"/>
    <dgm:cxn modelId="{B9D15807-3A64-364D-BEB0-0B399B4EA435}" type="presOf" srcId="{4113A837-A474-4BD7-9CE5-BA231A1CD0C4}" destId="{C781AEFF-58EF-3C4F-92BD-7A94BAA35E41}" srcOrd="0" destOrd="0" presId="urn:microsoft.com/office/officeart/2005/8/layout/vList2"/>
    <dgm:cxn modelId="{9114FB20-BD29-1D4B-8090-9070134821E0}" type="presOf" srcId="{EE40259B-5699-4967-9612-CBDAA0B1DD7D}" destId="{29AE1207-34CB-BD4B-8D5D-D9C12309FDF5}" srcOrd="0" destOrd="1" presId="urn:microsoft.com/office/officeart/2005/8/layout/vList2"/>
    <dgm:cxn modelId="{2311D832-A690-4C8D-98B2-E87D8AEA2F7C}" srcId="{991A3AB5-C1D5-4725-AF5B-ADC8588B4C8E}" destId="{F34F0613-38C9-400A-9B6A-DB378153106A}" srcOrd="3" destOrd="0" parTransId="{15C46701-1B91-4B1B-AD7E-C511CF99D097}" sibTransId="{CF362B60-7D59-4513-B117-D0C9A63AB356}"/>
    <dgm:cxn modelId="{9A2C685D-AC50-469D-9D50-0D878D9A4A16}" srcId="{4113A837-A474-4BD7-9CE5-BA231A1CD0C4}" destId="{991A3AB5-C1D5-4725-AF5B-ADC8588B4C8E}" srcOrd="1" destOrd="0" parTransId="{B78F95E5-81DC-452E-B12F-473F70847F05}" sibTransId="{8E72AC21-4121-4C41-A4DD-BDF8216A6D3D}"/>
    <dgm:cxn modelId="{FB6AA865-76B5-924B-99E6-3326980A9B32}" type="presOf" srcId="{B2659F15-2BBA-4BC4-AE37-3506CA061E0C}" destId="{29AE1207-34CB-BD4B-8D5D-D9C12309FDF5}" srcOrd="0" destOrd="0" presId="urn:microsoft.com/office/officeart/2005/8/layout/vList2"/>
    <dgm:cxn modelId="{73C9E16A-3589-4393-886D-287426F9A66C}" srcId="{991A3AB5-C1D5-4725-AF5B-ADC8588B4C8E}" destId="{EE40259B-5699-4967-9612-CBDAA0B1DD7D}" srcOrd="1" destOrd="0" parTransId="{E63D0C28-A8E0-4A10-B480-3A7665A3FA6A}" sibTransId="{73C2DFD2-F241-4D8A-A324-861573BDE1C4}"/>
    <dgm:cxn modelId="{8479E66D-FA07-AE40-9DD3-4CAC4E865783}" type="presOf" srcId="{991A3AB5-C1D5-4725-AF5B-ADC8588B4C8E}" destId="{08C014D1-A442-4C48-A679-932F87ECEB55}" srcOrd="0" destOrd="0" presId="urn:microsoft.com/office/officeart/2005/8/layout/vList2"/>
    <dgm:cxn modelId="{DDA1C080-B9D7-4D32-A756-33E195D47BBA}" srcId="{991A3AB5-C1D5-4725-AF5B-ADC8588B4C8E}" destId="{75E7F950-D542-4C6B-ADC0-8E4CB64447CA}" srcOrd="2" destOrd="0" parTransId="{8CAA9D9E-3356-44C6-BE63-83ACB368E34C}" sibTransId="{F6E627EB-09B4-46C1-A777-726E0484145C}"/>
    <dgm:cxn modelId="{196BA497-5A8C-5B41-AE97-14143AF0E767}" type="presOf" srcId="{F4FCCF28-2FD8-4BFF-BBC0-7CFAE32B226B}" destId="{4CCA5C73-1760-8949-92C9-D6C8503CE264}" srcOrd="0" destOrd="0" presId="urn:microsoft.com/office/officeart/2005/8/layout/vList2"/>
    <dgm:cxn modelId="{3556B5C9-02C2-584E-8446-32E3B7825B17}" type="presOf" srcId="{F34F0613-38C9-400A-9B6A-DB378153106A}" destId="{29AE1207-34CB-BD4B-8D5D-D9C12309FDF5}" srcOrd="0" destOrd="3" presId="urn:microsoft.com/office/officeart/2005/8/layout/vList2"/>
    <dgm:cxn modelId="{DC2FAEE5-5219-0541-8999-FE28D45DDC9A}" type="presOf" srcId="{75E7F950-D542-4C6B-ADC0-8E4CB64447CA}" destId="{29AE1207-34CB-BD4B-8D5D-D9C12309FDF5}" srcOrd="0" destOrd="2" presId="urn:microsoft.com/office/officeart/2005/8/layout/vList2"/>
    <dgm:cxn modelId="{54EB26F7-C464-4BAA-9FD7-1998AAA16B05}" srcId="{991A3AB5-C1D5-4725-AF5B-ADC8588B4C8E}" destId="{B2659F15-2BBA-4BC4-AE37-3506CA061E0C}" srcOrd="0" destOrd="0" parTransId="{FC57F1D3-4A2A-4C57-B83F-45FC57F8F1EA}" sibTransId="{36A3B712-1896-4C7D-8D52-F0AE3B86ED38}"/>
    <dgm:cxn modelId="{7B87ADE6-13AF-BF4E-89B0-B0EAE8C81FF9}" type="presParOf" srcId="{C781AEFF-58EF-3C4F-92BD-7A94BAA35E41}" destId="{4CCA5C73-1760-8949-92C9-D6C8503CE264}" srcOrd="0" destOrd="0" presId="urn:microsoft.com/office/officeart/2005/8/layout/vList2"/>
    <dgm:cxn modelId="{CA9C705C-D34A-4849-8589-188A9BC228B9}" type="presParOf" srcId="{C781AEFF-58EF-3C4F-92BD-7A94BAA35E41}" destId="{B1A9DEFA-A908-F140-9608-E9E9C0A273F3}" srcOrd="1" destOrd="0" presId="urn:microsoft.com/office/officeart/2005/8/layout/vList2"/>
    <dgm:cxn modelId="{EC17D934-8830-A048-85F4-9ECF18A88D92}" type="presParOf" srcId="{C781AEFF-58EF-3C4F-92BD-7A94BAA35E41}" destId="{08C014D1-A442-4C48-A679-932F87ECEB55}" srcOrd="2" destOrd="0" presId="urn:microsoft.com/office/officeart/2005/8/layout/vList2"/>
    <dgm:cxn modelId="{F3406D32-C7C6-ED45-AC7B-178811435087}" type="presParOf" srcId="{C781AEFF-58EF-3C4F-92BD-7A94BAA35E41}" destId="{29AE1207-34CB-BD4B-8D5D-D9C12309FDF5}"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CA5C73-1760-8949-92C9-D6C8503CE264}">
      <dsp:nvSpPr>
        <dsp:cNvPr id="0" name=""/>
        <dsp:cNvSpPr/>
      </dsp:nvSpPr>
      <dsp:spPr>
        <a:xfrm>
          <a:off x="0" y="33234"/>
          <a:ext cx="10653579" cy="99216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latin typeface="+mn-lt"/>
              <a:ea typeface="Microsoft JhengHei" panose="020B0604030504040204" pitchFamily="34" charset="-120"/>
            </a:rPr>
            <a:t>AI</a:t>
          </a:r>
          <a:r>
            <a:rPr lang="zh-TW" sz="3200" kern="1200" dirty="0">
              <a:latin typeface="+mn-lt"/>
              <a:ea typeface="Microsoft JhengHei" panose="020B0604030504040204" pitchFamily="34" charset="-120"/>
            </a:rPr>
            <a:t> </a:t>
          </a:r>
          <a:r>
            <a:rPr lang="en-US" sz="3200" kern="1200" dirty="0" err="1">
              <a:latin typeface="+mn-lt"/>
              <a:ea typeface="Microsoft JhengHei" panose="020B0604030504040204" pitchFamily="34" charset="-120"/>
            </a:rPr>
            <a:t>翻譯</a:t>
          </a:r>
          <a:r>
            <a:rPr lang="zh-TW" sz="3200" kern="1200" dirty="0">
              <a:latin typeface="+mn-lt"/>
              <a:ea typeface="Microsoft JhengHei" panose="020B0604030504040204" pitchFamily="34" charset="-120"/>
            </a:rPr>
            <a:t>的</a:t>
          </a:r>
          <a:r>
            <a:rPr lang="en-US" sz="3200" kern="1200" dirty="0" err="1">
              <a:latin typeface="+mn-lt"/>
              <a:ea typeface="Microsoft JhengHei" panose="020B0604030504040204" pitchFamily="34" charset="-120"/>
            </a:rPr>
            <a:t>最新發展趨勢</a:t>
          </a:r>
          <a:endParaRPr lang="en-US" sz="3200" kern="1200" dirty="0">
            <a:latin typeface="+mn-lt"/>
            <a:ea typeface="Microsoft JhengHei" panose="020B0604030504040204" pitchFamily="34" charset="-120"/>
          </a:endParaRPr>
        </a:p>
      </dsp:txBody>
      <dsp:txXfrm>
        <a:off x="48433" y="81667"/>
        <a:ext cx="10556713" cy="895294"/>
      </dsp:txXfrm>
    </dsp:sp>
    <dsp:sp modelId="{08C014D1-A442-4C48-A679-932F87ECEB55}">
      <dsp:nvSpPr>
        <dsp:cNvPr id="0" name=""/>
        <dsp:cNvSpPr/>
      </dsp:nvSpPr>
      <dsp:spPr>
        <a:xfrm>
          <a:off x="0" y="1102799"/>
          <a:ext cx="10653579" cy="99216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latin typeface="+mn-lt"/>
              <a:ea typeface="Microsoft JhengHei" panose="020B0604030504040204" pitchFamily="34" charset="-120"/>
            </a:rPr>
            <a:t>AI</a:t>
          </a:r>
          <a:r>
            <a:rPr lang="zh-TW" sz="3200" kern="1200" dirty="0">
              <a:latin typeface="+mn-lt"/>
              <a:ea typeface="Microsoft JhengHei" panose="020B0604030504040204" pitchFamily="34" charset="-120"/>
            </a:rPr>
            <a:t> </a:t>
          </a:r>
          <a:r>
            <a:rPr lang="en-US" sz="3200" kern="1200" dirty="0" err="1">
              <a:latin typeface="+mn-lt"/>
              <a:ea typeface="Microsoft JhengHei" panose="020B0604030504040204" pitchFamily="34" charset="-120"/>
            </a:rPr>
            <a:t>如何協助翻譯工作</a:t>
          </a:r>
          <a:r>
            <a:rPr lang="zh-TW" sz="3200" kern="1200" dirty="0">
              <a:latin typeface="+mn-lt"/>
              <a:ea typeface="Microsoft JhengHei" panose="020B0604030504040204" pitchFamily="34" charset="-120"/>
            </a:rPr>
            <a:t>：</a:t>
          </a:r>
          <a:r>
            <a:rPr lang="zh-TW" altLang="en-US" sz="3200" kern="1200" dirty="0">
              <a:latin typeface="+mn-lt"/>
              <a:ea typeface="Microsoft JhengHei" panose="020B0604030504040204" pitchFamily="34" charset="-120"/>
            </a:rPr>
            <a:t>政府翻譯的</a:t>
          </a:r>
          <a:r>
            <a:rPr lang="zh-TW" sz="3200" kern="1200" dirty="0">
              <a:latin typeface="+mn-lt"/>
              <a:ea typeface="Microsoft JhengHei" panose="020B0604030504040204" pitchFamily="34" charset="-120"/>
            </a:rPr>
            <a:t>實踐策略</a:t>
          </a:r>
          <a:endParaRPr lang="en-US" sz="3200" kern="1200" dirty="0">
            <a:latin typeface="+mn-lt"/>
            <a:ea typeface="Microsoft JhengHei" panose="020B0604030504040204" pitchFamily="34" charset="-120"/>
          </a:endParaRPr>
        </a:p>
      </dsp:txBody>
      <dsp:txXfrm>
        <a:off x="48433" y="1151232"/>
        <a:ext cx="10556713" cy="895294"/>
      </dsp:txXfrm>
    </dsp:sp>
    <dsp:sp modelId="{29AE1207-34CB-BD4B-8D5D-D9C12309FDF5}">
      <dsp:nvSpPr>
        <dsp:cNvPr id="0" name=""/>
        <dsp:cNvSpPr/>
      </dsp:nvSpPr>
      <dsp:spPr>
        <a:xfrm>
          <a:off x="0" y="2109713"/>
          <a:ext cx="10653579" cy="245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8251"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zh-TW" altLang="en-US" sz="2500" kern="1200" dirty="0">
              <a:latin typeface="Microsoft JhengHei" panose="020B0604030504040204" pitchFamily="34" charset="-120"/>
              <a:ea typeface="Microsoft JhengHei" panose="020B0604030504040204" pitchFamily="34" charset="-120"/>
            </a:rPr>
            <a:t>了解模型種類</a:t>
          </a:r>
          <a:endParaRPr lang="en-US" sz="2500" kern="1200" dirty="0">
            <a:latin typeface="Microsoft JhengHei" panose="020B0604030504040204" pitchFamily="34" charset="-120"/>
            <a:ea typeface="Microsoft JhengHei" panose="020B0604030504040204" pitchFamily="34" charset="-120"/>
          </a:endParaRPr>
        </a:p>
        <a:p>
          <a:pPr marL="228600" lvl="1" indent="-228600" algn="l" defTabSz="1111250">
            <a:lnSpc>
              <a:spcPct val="90000"/>
            </a:lnSpc>
            <a:spcBef>
              <a:spcPct val="0"/>
            </a:spcBef>
            <a:spcAft>
              <a:spcPct val="20000"/>
            </a:spcAft>
            <a:buChar char="•"/>
          </a:pPr>
          <a:r>
            <a:rPr lang="zh-TW" altLang="en-US" sz="2500" kern="1200" dirty="0">
              <a:latin typeface="Microsoft JhengHei" panose="020B0604030504040204" pitchFamily="34" charset="-120"/>
              <a:ea typeface="Microsoft JhengHei" panose="020B0604030504040204" pitchFamily="34" charset="-120"/>
            </a:rPr>
            <a:t>掌握</a:t>
          </a:r>
          <a:r>
            <a:rPr lang="zh-TW" sz="2500" kern="1200" dirty="0">
              <a:latin typeface="Microsoft JhengHei" panose="020B0604030504040204" pitchFamily="34" charset="-120"/>
              <a:ea typeface="Microsoft JhengHei" panose="020B0604030504040204" pitchFamily="34" charset="-120"/>
            </a:rPr>
            <a:t>譯後編輯（包括提示詞工程：即怎樣提問？）</a:t>
          </a:r>
          <a:endParaRPr lang="en-US" sz="2500" kern="1200" dirty="0">
            <a:latin typeface="Microsoft JhengHei" panose="020B0604030504040204" pitchFamily="34" charset="-120"/>
            <a:ea typeface="Microsoft JhengHei" panose="020B0604030504040204" pitchFamily="34" charset="-120"/>
          </a:endParaRPr>
        </a:p>
        <a:p>
          <a:pPr marL="228600" lvl="1" indent="-228600" algn="l" defTabSz="1111250">
            <a:lnSpc>
              <a:spcPct val="90000"/>
            </a:lnSpc>
            <a:spcBef>
              <a:spcPct val="0"/>
            </a:spcBef>
            <a:spcAft>
              <a:spcPct val="20000"/>
            </a:spcAft>
            <a:buChar char="•"/>
          </a:pPr>
          <a:r>
            <a:rPr lang="en-US" sz="2500" kern="1200" dirty="0" err="1">
              <a:latin typeface="Microsoft JhengHei" panose="020B0604030504040204" pitchFamily="34" charset="-120"/>
              <a:ea typeface="Microsoft JhengHei" panose="020B0604030504040204" pitchFamily="34" charset="-120"/>
            </a:rPr>
            <a:t>善用相關資源</a:t>
          </a:r>
          <a:endParaRPr lang="en-US" sz="2500" kern="1200" dirty="0">
            <a:latin typeface="Microsoft JhengHei" panose="020B0604030504040204" pitchFamily="34" charset="-120"/>
            <a:ea typeface="Microsoft JhengHei" panose="020B0604030504040204" pitchFamily="34" charset="-120"/>
          </a:endParaRPr>
        </a:p>
        <a:p>
          <a:pPr marL="228600" lvl="1" indent="-228600" algn="l" defTabSz="1111250">
            <a:lnSpc>
              <a:spcPct val="90000"/>
            </a:lnSpc>
            <a:spcBef>
              <a:spcPct val="0"/>
            </a:spcBef>
            <a:spcAft>
              <a:spcPct val="20000"/>
            </a:spcAft>
            <a:buChar char="•"/>
          </a:pPr>
          <a:r>
            <a:rPr lang="ja-JP" altLang="en-US" sz="2500" kern="1200">
              <a:latin typeface="Microsoft JhengHei" panose="020B0604030504040204" pitchFamily="34" charset="-120"/>
              <a:ea typeface="Microsoft JhengHei" panose="020B0604030504040204" pitchFamily="34" charset="-120"/>
            </a:rPr>
            <a:t>持續關注</a:t>
          </a:r>
          <a:r>
            <a:rPr lang="en-GB" altLang="en-US" sz="2500" kern="1200" dirty="0">
              <a:latin typeface="Microsoft JhengHei" panose="020B0604030504040204" pitchFamily="34" charset="-120"/>
              <a:ea typeface="Microsoft JhengHei" panose="020B0604030504040204" pitchFamily="34" charset="-120"/>
            </a:rPr>
            <a:t>AI</a:t>
          </a:r>
          <a:r>
            <a:rPr lang="ja-JP" altLang="en-US" sz="2500" kern="1200">
              <a:latin typeface="Microsoft JhengHei" panose="020B0604030504040204" pitchFamily="34" charset="-120"/>
              <a:ea typeface="Microsoft JhengHei" panose="020B0604030504040204" pitchFamily="34" charset="-120"/>
            </a:rPr>
            <a:t>發展和發掘新技巧</a:t>
          </a:r>
          <a:endParaRPr lang="en-US" sz="2500" kern="1200" dirty="0">
            <a:latin typeface="Microsoft JhengHei" panose="020B0604030504040204" pitchFamily="34" charset="-120"/>
            <a:ea typeface="Microsoft JhengHei" panose="020B0604030504040204" pitchFamily="34" charset="-120"/>
          </a:endParaRPr>
        </a:p>
      </dsp:txBody>
      <dsp:txXfrm>
        <a:off x="0" y="2109713"/>
        <a:ext cx="10653579" cy="24508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D478C1-DB28-3D42-9893-4E2769E45690}" type="datetimeFigureOut">
              <a:rPr lang="en-US" smtClean="0"/>
              <a:t>11/25/25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834DD3-F52D-CF49-B63D-4B77CED50B65}" type="slidenum">
              <a:rPr lang="en-US" smtClean="0"/>
              <a:t>‹#›</a:t>
            </a:fld>
            <a:endParaRPr lang="en-US"/>
          </a:p>
        </p:txBody>
      </p:sp>
    </p:spTree>
    <p:extLst>
      <p:ext uri="{BB962C8B-B14F-4D97-AF65-F5344CB8AC3E}">
        <p14:creationId xmlns:p14="http://schemas.microsoft.com/office/powerpoint/2010/main" val="3091455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834DD3-F52D-CF49-B63D-4B77CED50B65}" type="slidenum">
              <a:rPr lang="en-US" smtClean="0"/>
              <a:t>4</a:t>
            </a:fld>
            <a:endParaRPr lang="en-US"/>
          </a:p>
        </p:txBody>
      </p:sp>
    </p:spTree>
    <p:extLst>
      <p:ext uri="{BB962C8B-B14F-4D97-AF65-F5344CB8AC3E}">
        <p14:creationId xmlns:p14="http://schemas.microsoft.com/office/powerpoint/2010/main" val="806081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834DD3-F52D-CF49-B63D-4B77CED50B65}" type="slidenum">
              <a:rPr lang="en-US" smtClean="0"/>
              <a:t>5</a:t>
            </a:fld>
            <a:endParaRPr lang="en-US"/>
          </a:p>
        </p:txBody>
      </p:sp>
    </p:spTree>
    <p:extLst>
      <p:ext uri="{BB962C8B-B14F-4D97-AF65-F5344CB8AC3E}">
        <p14:creationId xmlns:p14="http://schemas.microsoft.com/office/powerpoint/2010/main" val="1186590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834DD3-F52D-CF49-B63D-4B77CED50B65}" type="slidenum">
              <a:rPr lang="en-US" smtClean="0"/>
              <a:t>6</a:t>
            </a:fld>
            <a:endParaRPr lang="en-US"/>
          </a:p>
        </p:txBody>
      </p:sp>
    </p:spTree>
    <p:extLst>
      <p:ext uri="{BB962C8B-B14F-4D97-AF65-F5344CB8AC3E}">
        <p14:creationId xmlns:p14="http://schemas.microsoft.com/office/powerpoint/2010/main" val="50260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834DD3-F52D-CF49-B63D-4B77CED50B65}" type="slidenum">
              <a:rPr lang="en-US" smtClean="0"/>
              <a:t>17</a:t>
            </a:fld>
            <a:endParaRPr lang="en-US"/>
          </a:p>
        </p:txBody>
      </p:sp>
    </p:spTree>
    <p:extLst>
      <p:ext uri="{BB962C8B-B14F-4D97-AF65-F5344CB8AC3E}">
        <p14:creationId xmlns:p14="http://schemas.microsoft.com/office/powerpoint/2010/main" val="3673048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5218032"/>
            <a:ext cx="11460480" cy="786384"/>
          </a:xfrm>
        </p:spPr>
        <p:txBody>
          <a:bodyPr vert="horz" lIns="91440" tIns="45720" rIns="91440" bIns="45720" rtlCol="0" anchor="b">
            <a:normAutofit/>
          </a:bodyPr>
          <a:lstStyle>
            <a:lvl1pPr>
              <a:defRPr lang="en-US" sz="4000" dirty="0"/>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5972629"/>
            <a:ext cx="11460480" cy="480373"/>
          </a:xfrm>
        </p:spPr>
        <p:txBody>
          <a:bodyPr vert="horz" lIns="91440" tIns="45720" rIns="91440" bIns="45720" rtlCol="0">
            <a:normAutofit/>
          </a:bodyPr>
          <a:lstStyle>
            <a:lvl1pPr marL="0" indent="0">
              <a:buNone/>
              <a:defRPr lang="en-US" dirty="0"/>
            </a:lvl1pPr>
          </a:lstStyle>
          <a:p>
            <a:pPr lvl="0"/>
            <a:r>
              <a:rPr lang="en-US" dirty="0"/>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hasCustomPrompt="1"/>
          </p:nvPr>
        </p:nvSpPr>
        <p:spPr>
          <a:xfrm>
            <a:off x="0" y="0"/>
            <a:ext cx="12191999" cy="4986425"/>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7" name="Date Placeholder 6">
            <a:extLst>
              <a:ext uri="{FF2B5EF4-FFF2-40B4-BE49-F238E27FC236}">
                <a16:creationId xmlns:a16="http://schemas.microsoft.com/office/drawing/2014/main" id="{1AA6C9C7-A264-237A-7F3C-46E6A7A9646D}"/>
              </a:ext>
            </a:extLst>
          </p:cNvPr>
          <p:cNvSpPr>
            <a:spLocks noGrp="1"/>
          </p:cNvSpPr>
          <p:nvPr>
            <p:ph type="dt" sz="half" idx="14"/>
          </p:nvPr>
        </p:nvSpPr>
        <p:spPr/>
        <p:txBody>
          <a:bodyPr/>
          <a:lstStyle/>
          <a:p>
            <a:fld id="{567B50E4-2343-4B20-80BE-1605C97DFB16}" type="datetime1">
              <a:rPr lang="en-US" smtClean="0"/>
              <a:t>11/25/25</a:t>
            </a:fld>
            <a:endParaRPr lang="en-US"/>
          </a:p>
        </p:txBody>
      </p:sp>
      <p:sp>
        <p:nvSpPr>
          <p:cNvPr id="8" name="Footer Placeholder 7">
            <a:extLst>
              <a:ext uri="{FF2B5EF4-FFF2-40B4-BE49-F238E27FC236}">
                <a16:creationId xmlns:a16="http://schemas.microsoft.com/office/drawing/2014/main" id="{1B5B8C48-05E9-5280-3F6A-22F8BCBB477E}"/>
              </a:ext>
            </a:extLst>
          </p:cNvPr>
          <p:cNvSpPr>
            <a:spLocks noGrp="1"/>
          </p:cNvSpPr>
          <p:nvPr>
            <p:ph type="ftr" sz="quarter" idx="15"/>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47BC820F-C031-6832-5CA0-B972903E0D5F}"/>
              </a:ext>
            </a:extLst>
          </p:cNvPr>
          <p:cNvSpPr>
            <a:spLocks noGrp="1"/>
          </p:cNvSpPr>
          <p:nvPr>
            <p:ph type="sldNum" sz="quarter" idx="16"/>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001748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genda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858000" y="1161288"/>
            <a:ext cx="4663440" cy="1554480"/>
          </a:xfrm>
        </p:spPr>
        <p:txBody>
          <a:bodyPr anchor="b">
            <a:normAutofit/>
          </a:bodyPr>
          <a:lstStyle>
            <a:lvl1pPr>
              <a:defRPr sz="4000"/>
            </a:lvl1pPr>
          </a:lstStyle>
          <a:p>
            <a:r>
              <a:rPr lang="en-US" dirty="0"/>
              <a:t>Click to edit Master title style</a:t>
            </a:r>
          </a:p>
        </p:txBody>
      </p:sp>
      <p:sp>
        <p:nvSpPr>
          <p:cNvPr id="8" name="Picture Placeholder 7">
            <a:extLst>
              <a:ext uri="{FF2B5EF4-FFF2-40B4-BE49-F238E27FC236}">
                <a16:creationId xmlns:a16="http://schemas.microsoft.com/office/drawing/2014/main" id="{9AC20259-235D-F9C3-3788-C1457976F5AC}"/>
              </a:ext>
            </a:extLst>
          </p:cNvPr>
          <p:cNvSpPr>
            <a:spLocks noGrp="1"/>
          </p:cNvSpPr>
          <p:nvPr>
            <p:ph type="pic" sz="quarter" idx="14" hasCustomPrompt="1"/>
          </p:nvPr>
        </p:nvSpPr>
        <p:spPr>
          <a:xfrm>
            <a:off x="0" y="0"/>
            <a:ext cx="6099048" cy="6858000"/>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858000" y="2825496"/>
            <a:ext cx="4663440" cy="3337560"/>
          </a:xfrm>
        </p:spPr>
        <p:txBody>
          <a:bodyPr>
            <a:normAutofit/>
          </a:bodyPr>
          <a:lstStyle>
            <a:lvl1pPr marL="457200" indent="-457200">
              <a:buFont typeface="+mj-lt"/>
              <a:buAutoNum type="arabicPeriod"/>
              <a:defRPr sz="2000"/>
            </a:lvl1pPr>
            <a:lvl2pPr marL="571500" indent="-342900">
              <a:buFont typeface="+mj-lt"/>
              <a:buAutoNum type="arabicPeriod"/>
              <a:defRPr sz="1800"/>
            </a:lvl2pPr>
            <a:lvl3pPr marL="800100" indent="-342900">
              <a:buFont typeface="+mj-lt"/>
              <a:buAutoNum type="arabicPeriod"/>
              <a:defRPr sz="1600"/>
            </a:lvl3pPr>
            <a:lvl4pPr marL="1028700" indent="-342900">
              <a:buFont typeface="+mj-lt"/>
              <a:buAutoNum type="arabicPeriod"/>
              <a:defRPr sz="1400"/>
            </a:lvl4pPr>
            <a:lvl5pPr>
              <a:buFont typeface="+mj-lt"/>
              <a:buAutoNum type="arabicPeriod"/>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6857999" y="6453002"/>
            <a:ext cx="1996689" cy="365125"/>
          </a:xfrm>
        </p:spPr>
        <p:txBody>
          <a:bodyPr/>
          <a:lstStyle/>
          <a:p>
            <a:fld id="{CE6CA204-B091-40ED-8158-331EE628B522}" type="datetime1">
              <a:rPr lang="en-US" smtClean="0"/>
              <a:t>11/25/25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0479009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385975"/>
            <a:ext cx="4325112" cy="2454796"/>
          </a:xfrm>
        </p:spPr>
        <p:txBody>
          <a:bodyPr>
            <a:normAutofit/>
          </a:bodyPr>
          <a:lstStyle>
            <a:lvl1pPr>
              <a:defRPr sz="4400"/>
            </a:lvl1pPr>
          </a:lstStyle>
          <a:p>
            <a:r>
              <a:rPr lang="en-US" dirty="0"/>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386584"/>
            <a:ext cx="4325112" cy="2459736"/>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3692F09-9D88-4105-92F6-7298804EAA90}" type="datetime1">
              <a:rPr lang="en-US" smtClean="0"/>
              <a:t>11/25/25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0241303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258568"/>
            <a:ext cx="3813048" cy="3557016"/>
          </a:xfrm>
        </p:spPr>
        <p:txBody>
          <a:bodyPr>
            <a:normAutofit/>
          </a:bodyPr>
          <a:lstStyle>
            <a:lvl1pPr>
              <a:defRPr sz="3600"/>
            </a:lvl1pPr>
          </a:lstStyle>
          <a:p>
            <a:r>
              <a:rPr lang="en-US" dirty="0"/>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8" y="2254250"/>
            <a:ext cx="4956175" cy="3556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33744F96-061D-4D71-97A2-2371A43FDE7C}" type="datetime1">
              <a:rPr lang="en-US" smtClean="0"/>
              <a:t>11/25/25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2124751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8" y="1537853"/>
            <a:ext cx="4145582" cy="4638825"/>
          </a:xfrm>
        </p:spPr>
        <p:txBody>
          <a:bodyPr>
            <a:normAutofit/>
          </a:bodyPr>
          <a:lstStyle>
            <a:lvl1pPr>
              <a:defRPr sz="3600"/>
            </a:lvl1pPr>
          </a:lstStyle>
          <a:p>
            <a:r>
              <a:rPr lang="en-US" dirty="0"/>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519738" y="1538288"/>
            <a:ext cx="5681662" cy="48180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4C5FE133-02A7-439F-9131-2680F754099D}" type="datetime1">
              <a:rPr lang="en-US" smtClean="0"/>
              <a:t>11/25/25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3766473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7" y="877456"/>
            <a:ext cx="4142232" cy="4940661"/>
          </a:xfrm>
        </p:spPr>
        <p:txBody>
          <a:bodyPr>
            <a:normAutofit/>
          </a:bodyPr>
          <a:lstStyle>
            <a:lvl1pPr>
              <a:defRPr sz="3600"/>
            </a:lvl1pPr>
          </a:lstStyle>
          <a:p>
            <a:r>
              <a:rPr lang="en-US" dirty="0"/>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522913" y="877456"/>
            <a:ext cx="6159500" cy="53908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D91BF7DD-C7D0-4333-B18D-CCAF5427F9DD}" type="datetime1">
              <a:rPr lang="en-US" smtClean="0"/>
              <a:t>11/25/25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3604936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372533" y="548639"/>
            <a:ext cx="3494314" cy="5719639"/>
          </a:xfrm>
        </p:spPr>
        <p:txBody>
          <a:bodyPr>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504268" y="549274"/>
            <a:ext cx="7315200" cy="58064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30415979-091A-4302-A385-56FC1CE52E32}" type="datetime1">
              <a:rPr lang="en-US" smtClean="0"/>
              <a:t>11/25/25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5507943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38937" y="548640"/>
            <a:ext cx="6093225" cy="1143000"/>
          </a:xfrm>
        </p:spPr>
        <p:txBody>
          <a:bodyPr anchor="b"/>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0" y="1"/>
            <a:ext cx="4793885" cy="6858000"/>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38937" y="1828800"/>
            <a:ext cx="6071616" cy="44897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a:off x="5538937" y="6453002"/>
            <a:ext cx="3337584" cy="365125"/>
          </a:xfrm>
        </p:spPr>
        <p:txBody>
          <a:bodyPr/>
          <a:lstStyle/>
          <a:p>
            <a:fld id="{7836D543-476D-434F-B209-1A114B2E3F04}" type="datetime1">
              <a:rPr lang="en-US" smtClean="0"/>
              <a:t>11/25/25</a:t>
            </a:fld>
            <a:endParaRPr lang="en-US"/>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p:txBody>
          <a:bodyPr/>
          <a:lstStyle/>
          <a:p>
            <a:r>
              <a:rPr lang="en-US"/>
              <a:t>Sample Footer Text</a:t>
            </a:r>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2388466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6135624" cy="1143000"/>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774" y="1828800"/>
            <a:ext cx="6135624" cy="44897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7400544" y="0"/>
            <a:ext cx="4791456" cy="6858000"/>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9" name="Date Placeholder 8">
            <a:extLst>
              <a:ext uri="{FF2B5EF4-FFF2-40B4-BE49-F238E27FC236}">
                <a16:creationId xmlns:a16="http://schemas.microsoft.com/office/drawing/2014/main" id="{81177663-FC76-DF36-EEB7-5BE4C6C82F3A}"/>
              </a:ext>
            </a:extLst>
          </p:cNvPr>
          <p:cNvSpPr>
            <a:spLocks noGrp="1"/>
          </p:cNvSpPr>
          <p:nvPr>
            <p:ph type="dt" sz="half" idx="15"/>
          </p:nvPr>
        </p:nvSpPr>
        <p:spPr/>
        <p:txBody>
          <a:bodyPr/>
          <a:lstStyle/>
          <a:p>
            <a:fld id="{83DD0F20-7689-42E6-8664-6AA00B79F132}" type="datetime1">
              <a:rPr lang="en-US" smtClean="0"/>
              <a:t>11/25/25</a:t>
            </a:fld>
            <a:endParaRPr lang="en-US"/>
          </a:p>
        </p:txBody>
      </p:sp>
      <p:sp>
        <p:nvSpPr>
          <p:cNvPr id="10" name="Footer Placeholder 9">
            <a:extLst>
              <a:ext uri="{FF2B5EF4-FFF2-40B4-BE49-F238E27FC236}">
                <a16:creationId xmlns:a16="http://schemas.microsoft.com/office/drawing/2014/main" id="{4515DEC4-C967-ABFB-73CF-0A90335332A4}"/>
              </a:ext>
            </a:extLst>
          </p:cNvPr>
          <p:cNvSpPr>
            <a:spLocks noGrp="1"/>
          </p:cNvSpPr>
          <p:nvPr>
            <p:ph type="ftr" sz="quarter" idx="16"/>
          </p:nvPr>
        </p:nvSpPr>
        <p:spPr>
          <a:xfrm>
            <a:off x="3950591" y="6453002"/>
            <a:ext cx="2805405" cy="365125"/>
          </a:xfrm>
        </p:spPr>
        <p:txBody>
          <a:bodyPr/>
          <a:lstStyle/>
          <a:p>
            <a:r>
              <a:rPr lang="en-US"/>
              <a:t>Sample Footer Text</a:t>
            </a:r>
          </a:p>
        </p:txBody>
      </p:sp>
      <p:sp>
        <p:nvSpPr>
          <p:cNvPr id="12" name="Slide Number Placeholder 11">
            <a:extLst>
              <a:ext uri="{FF2B5EF4-FFF2-40B4-BE49-F238E27FC236}">
                <a16:creationId xmlns:a16="http://schemas.microsoft.com/office/drawing/2014/main" id="{A5A5085F-BE80-B110-AA1F-9DD0919E27D7}"/>
              </a:ext>
            </a:extLst>
          </p:cNvPr>
          <p:cNvSpPr>
            <a:spLocks noGrp="1"/>
          </p:cNvSpPr>
          <p:nvPr>
            <p:ph type="sldNum" sz="quarter" idx="17"/>
          </p:nvPr>
        </p:nvSpPr>
        <p:spPr>
          <a:xfrm>
            <a:off x="6706232" y="6453002"/>
            <a:ext cx="429207" cy="365125"/>
          </a:xfr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2476719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745736" y="320040"/>
            <a:ext cx="6858000" cy="932688"/>
          </a:xfrm>
        </p:spPr>
        <p:txBody>
          <a:bodyPr anchor="b"/>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0" y="1"/>
            <a:ext cx="4023360" cy="6858000"/>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745736" y="1380744"/>
            <a:ext cx="6858000" cy="4983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F0BFB53A-8FDF-F131-DCF2-D7BECE95381F}"/>
              </a:ext>
            </a:extLst>
          </p:cNvPr>
          <p:cNvSpPr>
            <a:spLocks noGrp="1"/>
          </p:cNvSpPr>
          <p:nvPr>
            <p:ph type="dt" sz="half" idx="15"/>
          </p:nvPr>
        </p:nvSpPr>
        <p:spPr>
          <a:xfrm>
            <a:off x="4745736" y="6453002"/>
            <a:ext cx="3494314" cy="365125"/>
          </a:xfrm>
        </p:spPr>
        <p:txBody>
          <a:bodyPr/>
          <a:lstStyle/>
          <a:p>
            <a:fld id="{30F2F577-5BDA-4749-9F3F-0D340DC0D6A8}" type="datetime1">
              <a:rPr lang="en-US" smtClean="0"/>
              <a:t>11/25/25</a:t>
            </a:fld>
            <a:endParaRPr lang="en-US"/>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2468363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320040"/>
            <a:ext cx="6858000" cy="932688"/>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647" y="1380744"/>
            <a:ext cx="6858000" cy="4983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8091732" y="0"/>
            <a:ext cx="4100267" cy="6858000"/>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p:txBody>
          <a:bodyPr/>
          <a:lstStyle/>
          <a:p>
            <a:fld id="{AC9378AD-A6D7-4162-BB5C-47C49B2E145B}" type="datetime1">
              <a:rPr lang="en-US" smtClean="0"/>
              <a:t>11/25/25</a:t>
            </a:fld>
            <a:endParaRPr lang="en-US"/>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4285799" y="6453002"/>
            <a:ext cx="2805405" cy="365125"/>
          </a:xfrm>
        </p:spPr>
        <p:txBody>
          <a:bodyPr/>
          <a:lstStyle/>
          <a:p>
            <a:r>
              <a:rPr lang="en-US"/>
              <a:t>Sample Footer Text</a:t>
            </a:r>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7041440" y="6453002"/>
            <a:ext cx="429207" cy="365125"/>
          </a:xfr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160624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02DE44A-7CD8-4860-9BDC-2BE4C911F6D0}" type="datetime1">
              <a:rPr lang="en-US" smtClean="0"/>
              <a:t>11/25/25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5943302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253808" y="584339"/>
            <a:ext cx="4361688" cy="1527048"/>
          </a:xfrm>
        </p:spPr>
        <p:txBody>
          <a:bodyPr anchor="b"/>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0" y="0"/>
            <a:ext cx="6611509" cy="6858000"/>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253745" y="2212975"/>
            <a:ext cx="4362450" cy="40957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253745" y="6453002"/>
            <a:ext cx="1622776" cy="365125"/>
          </a:xfrm>
        </p:spPr>
        <p:txBody>
          <a:bodyPr/>
          <a:lstStyle>
            <a:lvl1pPr>
              <a:defRPr>
                <a:solidFill>
                  <a:schemeClr val="tx1"/>
                </a:solidFill>
                <a:effectLst/>
              </a:defRPr>
            </a:lvl1pPr>
          </a:lstStyle>
          <a:p>
            <a:fld id="{C67B65D3-547A-48A8-9F1F-13ED0B55ACC6}" type="datetime1">
              <a:rPr lang="en-US" smtClean="0"/>
              <a:t>11/25/25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1597685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83413"/>
            <a:ext cx="4361688" cy="1527048"/>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5" y="2212975"/>
            <a:ext cx="4360863" cy="40957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53002"/>
            <a:ext cx="2031073" cy="365125"/>
          </a:xfrm>
        </p:spPr>
        <p:txBody>
          <a:bodyPr/>
          <a:lstStyle/>
          <a:p>
            <a:fld id="{76A7CFE7-E645-4439-AA6B-DA8CF856D63E}" type="datetime1">
              <a:rPr lang="en-US" smtClean="0"/>
              <a:t>11/25/25</a:t>
            </a:fld>
            <a:endParaRPr lang="en-US"/>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5745480" y="0"/>
            <a:ext cx="6446520" cy="6858000"/>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2168233" y="6453002"/>
            <a:ext cx="2805405" cy="365125"/>
          </a:xfrm>
        </p:spPr>
        <p:txBody>
          <a:bodyPr/>
          <a:lstStyle>
            <a:lvl1pPr>
              <a:defRPr>
                <a:solidFill>
                  <a:schemeClr val="tx1"/>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923874"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7782431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094553" y="320040"/>
            <a:ext cx="4522936" cy="932688"/>
          </a:xfrm>
        </p:spPr>
        <p:txBody>
          <a:bodyPr anchor="b"/>
          <a:lstStyle>
            <a:lvl1pPr>
              <a:defRPr sz="3200"/>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 y="0"/>
            <a:ext cx="6492240" cy="6858000"/>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04888" y="1380744"/>
            <a:ext cx="4512601" cy="4983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104491" y="6453002"/>
            <a:ext cx="1772029" cy="365125"/>
          </a:xfrm>
        </p:spPr>
        <p:txBody>
          <a:bodyPr/>
          <a:lstStyle>
            <a:lvl1pPr>
              <a:defRPr>
                <a:solidFill>
                  <a:schemeClr val="tx1"/>
                </a:solidFill>
                <a:effectLst/>
              </a:defRPr>
            </a:lvl1pPr>
          </a:lstStyle>
          <a:p>
            <a:fld id="{E8B2C0DB-994F-48B0-91F4-5F06C3B86E32}" type="datetime1">
              <a:rPr lang="en-US" smtClean="0"/>
              <a:t>11/25/25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6779082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320040"/>
            <a:ext cx="4572000" cy="932688"/>
          </a:xfrm>
        </p:spPr>
        <p:txBody>
          <a:bodyPr anchor="b"/>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4" y="1380744"/>
            <a:ext cx="4572000" cy="4983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53002"/>
            <a:ext cx="2031073" cy="365125"/>
          </a:xfrm>
        </p:spPr>
        <p:txBody>
          <a:bodyPr/>
          <a:lstStyle/>
          <a:p>
            <a:fld id="{D3F6A089-BE3E-4BB0-98EE-FDF712FF3613}" type="datetime1">
              <a:rPr lang="en-US" smtClean="0"/>
              <a:t>11/25/25</a:t>
            </a:fld>
            <a:endParaRPr lang="en-US"/>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5917720" y="0"/>
            <a:ext cx="6274279" cy="6858000"/>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2168233" y="6453002"/>
            <a:ext cx="2805405" cy="365125"/>
          </a:xfrm>
        </p:spPr>
        <p:txBody>
          <a:bodyPr/>
          <a:lstStyle>
            <a:lvl1pPr>
              <a:defRPr>
                <a:solidFill>
                  <a:schemeClr val="tx1"/>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923874"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17334666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212663" y="583413"/>
            <a:ext cx="3401568" cy="1527048"/>
          </a:xfrm>
        </p:spPr>
        <p:txBody>
          <a:bodyPr anchor="b">
            <a:normAutofit/>
          </a:bodyPr>
          <a:lstStyle>
            <a:lvl1pPr>
              <a:defRPr sz="3200"/>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0" y="0"/>
            <a:ext cx="7584144" cy="6858000"/>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212790" y="2212975"/>
            <a:ext cx="3401568" cy="40957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8212663" y="6453002"/>
            <a:ext cx="922372" cy="365125"/>
          </a:xfrm>
        </p:spPr>
        <p:txBody>
          <a:bodyPr/>
          <a:lstStyle/>
          <a:p>
            <a:fld id="{AC101298-AE91-4071-9C72-5A98117ABE14}" type="datetime1">
              <a:rPr lang="en-US" smtClean="0"/>
              <a:t>11/25/25</a:t>
            </a:fld>
            <a:endParaRPr lang="en-US"/>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9135035" y="6453002"/>
            <a:ext cx="2546891" cy="365125"/>
          </a:xfrm>
        </p:spPr>
        <p:txBody>
          <a:bodyPr/>
          <a:lstStyle/>
          <a:p>
            <a:r>
              <a:rPr lang="en-US"/>
              <a:t>Sample Footer Text</a:t>
            </a:r>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5548635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83413"/>
            <a:ext cx="3401568" cy="1527048"/>
          </a:xfrm>
        </p:spPr>
        <p:txBody>
          <a:bodyPr anchor="b">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5" y="2212975"/>
            <a:ext cx="3401568" cy="40957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53002"/>
            <a:ext cx="1067625" cy="365125"/>
          </a:xfrm>
        </p:spPr>
        <p:txBody>
          <a:bodyPr/>
          <a:lstStyle/>
          <a:p>
            <a:fld id="{EABE4333-790C-44CD-B503-F52418ED809A}" type="datetime1">
              <a:rPr lang="en-US" smtClean="0"/>
              <a:t>11/25/25</a:t>
            </a:fld>
            <a:endParaRPr lang="en-US"/>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4761780" y="0"/>
            <a:ext cx="7430219" cy="6858000"/>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204785" y="6453002"/>
            <a:ext cx="2805405" cy="365125"/>
          </a:xfrm>
        </p:spPr>
        <p:txBody>
          <a:bodyPr/>
          <a:lstStyle>
            <a:lvl1pPr>
              <a:defRPr>
                <a:solidFill>
                  <a:schemeClr val="tx1"/>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3960426"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28807384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43102" y="1078992"/>
            <a:ext cx="3273552" cy="1942773"/>
          </a:xfrm>
        </p:spPr>
        <p:txBody>
          <a:bodyPr anchor="b"/>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0" y="0"/>
            <a:ext cx="7781365" cy="6858000"/>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44096" y="3099816"/>
            <a:ext cx="3273552" cy="2953512"/>
          </a:xfrm>
        </p:spPr>
        <p:txBody>
          <a:bodyPr>
            <a:normAutofit/>
          </a:bodyPr>
          <a:lstStyle>
            <a:lvl1pPr marL="0" indent="0">
              <a:buNone/>
              <a:defRPr sz="1600"/>
            </a:lvl1pPr>
            <a:lvl2pPr marL="228600" indent="0">
              <a:buNone/>
              <a:defRPr sz="1400"/>
            </a:lvl2pPr>
            <a:lvl3pPr marL="457200" indent="0">
              <a:buNone/>
              <a:defRPr sz="1400"/>
            </a:lvl3pPr>
            <a:lvl4pPr marL="685800" indent="0">
              <a:buNone/>
              <a:defRPr sz="1400"/>
            </a:lvl4pPr>
            <a:lvl5pPr marL="914400" indent="0">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8343102" y="6453002"/>
            <a:ext cx="1003659" cy="365125"/>
          </a:xfrm>
        </p:spPr>
        <p:txBody>
          <a:bodyPr/>
          <a:lstStyle>
            <a:lvl1pPr>
              <a:defRPr>
                <a:solidFill>
                  <a:schemeClr val="tx1"/>
                </a:solidFill>
                <a:effectLst/>
              </a:defRPr>
            </a:lvl1pPr>
          </a:lstStyle>
          <a:p>
            <a:fld id="{D2397CCD-8E49-4379-8DCB-9F17CAEDFC10}" type="datetime1">
              <a:rPr lang="en-US" smtClean="0"/>
              <a:t>11/25/25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9346761" y="6453002"/>
            <a:ext cx="2335165" cy="365125"/>
          </a:xfrm>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4894890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012268"/>
            <a:ext cx="3739896" cy="1390330"/>
          </a:xfrm>
        </p:spPr>
        <p:txBody>
          <a:bodyPr anchor="t">
            <a:normAutofit/>
          </a:bodyPr>
          <a:lstStyle>
            <a:lvl1pPr>
              <a:defRPr sz="3200"/>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 y="0"/>
            <a:ext cx="12192000" cy="4635132"/>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A6146F6-C62B-441B-BAD2-D550454B4D53}" type="datetime1">
              <a:rPr lang="en-US" smtClean="0"/>
              <a:t>11/25/25</a:t>
            </a:fld>
            <a:endParaRPr lang="en-US"/>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49240" y="5012267"/>
            <a:ext cx="6400800" cy="1390330"/>
          </a:xfrm>
        </p:spPr>
        <p:txBody>
          <a:bodyPr>
            <a:norm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400"/>
            </a:lvl3pPr>
            <a:lvl4pPr marL="685800" indent="0">
              <a:buFont typeface="Arial" panose="020B0604020202020204" pitchFamily="34" charset="0"/>
              <a:buNone/>
              <a:defRPr sz="1400"/>
            </a:lvl4pPr>
            <a:lvl5pPr marL="914400" indent="0">
              <a:buFont typeface="Arial" panose="020B0604020202020204" pitchFamily="34" charset="0"/>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2220016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 y="0"/>
            <a:ext cx="12192000" cy="3778270"/>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0383A68-D563-4FD5-B11F-54F8D5F1E37F}" type="datetime1">
              <a:rPr lang="en-US" smtClean="0"/>
              <a:t>11/25/25</a:t>
            </a:fld>
            <a:endParaRPr lang="en-US"/>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rm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400"/>
            </a:lvl4pPr>
            <a:lvl5pPr marL="1085850" indent="-171450">
              <a:buFont typeface="Arial" panose="020B0604020202020204" pitchFamily="34" charset="0"/>
              <a:buChar cha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4811783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 y="3079730"/>
            <a:ext cx="12192000" cy="3778270"/>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59778"/>
            <a:ext cx="3494314" cy="365125"/>
          </a:xfrm>
        </p:spPr>
        <p:txBody>
          <a:bodyPr/>
          <a:lstStyle/>
          <a:p>
            <a:fld id="{3148FABB-02FF-476F-AB37-BDD0E354E780}" type="datetime1">
              <a:rPr lang="en-US" smtClean="0"/>
              <a:t>11/25/25</a:t>
            </a:fld>
            <a:endParaRPr lang="en-US"/>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rm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400"/>
            </a:lvl4pPr>
            <a:lvl5pPr marL="1085850" indent="-171450">
              <a:buFont typeface="Arial" panose="020B0604020202020204" pitchFamily="34" charset="0"/>
              <a:buChar cha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59778"/>
            <a:ext cx="2805405" cy="365125"/>
          </a:xfrm>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59778"/>
            <a:ext cx="429207" cy="365125"/>
          </a:xfr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826221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168896" y="1129554"/>
            <a:ext cx="4361688" cy="3475236"/>
          </a:xfrm>
        </p:spPr>
        <p:txBody>
          <a:bodyPr vert="horz" lIns="91440" tIns="45720" rIns="91440" bIns="45720" rtlCol="0" anchor="b">
            <a:normAutofit/>
          </a:bodyPr>
          <a:lstStyle>
            <a:lvl1pPr>
              <a:defRPr lang="en-US" sz="5400" dirty="0"/>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168897" y="4731335"/>
            <a:ext cx="4206240" cy="1184585"/>
          </a:xfrm>
        </p:spPr>
        <p:txBody>
          <a:bodyPr vert="horz" lIns="91440" tIns="45720" rIns="91440" bIns="45720" rtlCol="0">
            <a:normAutofit/>
          </a:bodyPr>
          <a:lstStyle>
            <a:lvl1pPr marL="0" indent="0">
              <a:buNone/>
              <a:defRPr lang="en-US" sz="2000" dirty="0"/>
            </a:lvl1pPr>
          </a:lstStyle>
          <a:p>
            <a:pPr lvl="0"/>
            <a:r>
              <a:rPr lang="en-US" dirty="0"/>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hasCustomPrompt="1"/>
          </p:nvPr>
        </p:nvSpPr>
        <p:spPr>
          <a:xfrm>
            <a:off x="0" y="0"/>
            <a:ext cx="6584950" cy="6858000"/>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7168895" y="6453002"/>
            <a:ext cx="1707625" cy="365125"/>
          </a:xfrm>
        </p:spPr>
        <p:txBody>
          <a:bodyPr/>
          <a:lstStyle>
            <a:lvl1pPr>
              <a:defRPr>
                <a:solidFill>
                  <a:schemeClr val="tx1"/>
                </a:solidFill>
                <a:effectLst/>
              </a:defRPr>
            </a:lvl1pPr>
          </a:lstStyle>
          <a:p>
            <a:fld id="{E38EAEAF-D16E-446F-97F9-D23FB245CB45}" type="datetime1">
              <a:rPr lang="en-US" smtClean="0"/>
              <a:t>11/25/25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3147175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6" y="603504"/>
            <a:ext cx="10972802" cy="970463"/>
          </a:xfrm>
        </p:spPr>
        <p:txBody>
          <a:bodyPr anchor="ct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612645" y="1828800"/>
            <a:ext cx="6172200" cy="4425696"/>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327395" y="1828800"/>
            <a:ext cx="4251960" cy="44288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BCA428D3-736A-4038-886C-8BF662AA2745}" type="datetime1">
              <a:rPr lang="en-US" smtClean="0"/>
              <a:t>11/25/25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70190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39"/>
            <a:ext cx="4672584" cy="1453896"/>
          </a:xfrm>
        </p:spPr>
        <p:txBody>
          <a:bodyPr>
            <a:normAutofit/>
          </a:bodyPr>
          <a:lstStyle>
            <a:lvl1pPr>
              <a:defRPr sz="3600"/>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612648" y="2290890"/>
            <a:ext cx="4672584" cy="4041648"/>
          </a:xfrm>
          <a:blipFill dpi="0" rotWithShape="1">
            <a:blip r:embed="rId2" cstate="screen">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ED1DDEB-9B85-4E99-8A3D-ABE66C6280C3}" type="datetime1">
              <a:rPr lang="en-US" smtClean="0"/>
              <a:t>11/25/25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9788273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4678" y="550217"/>
            <a:ext cx="3657603" cy="1453896"/>
          </a:xfrm>
        </p:spPr>
        <p:txBody>
          <a:bodyPr anchor="t">
            <a:normAutofit/>
          </a:bodyPr>
          <a:lstStyle>
            <a:lvl1pPr>
              <a:defRPr sz="3200"/>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731521" y="2295144"/>
            <a:ext cx="3490176" cy="4041648"/>
          </a:xfrm>
          <a:blipFill dpi="0" rotWithShape="1">
            <a:blip r:embed="rId2" cstate="screen">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016500" y="549275"/>
            <a:ext cx="6561138" cy="57594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7A65DCA-443F-4667-9ED1-418507CE45A8}" type="datetime1">
              <a:rPr lang="en-US" smtClean="0"/>
              <a:t>11/25/25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2257604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ig Numb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694944" y="4718304"/>
            <a:ext cx="5897880" cy="1353312"/>
          </a:xfrm>
        </p:spPr>
        <p:txBody>
          <a:bodyPr vert="horz" lIns="91440" tIns="45720" rIns="91440" bIns="45720" rtlCol="0" anchor="t">
            <a:normAutofit/>
          </a:bodyPr>
          <a:lstStyle>
            <a:lvl1pPr>
              <a:lnSpc>
                <a:spcPct val="120000"/>
              </a:lnSpc>
              <a:defRPr lang="en-US" sz="2800" b="0" dirty="0">
                <a:solidFill>
                  <a:schemeClr val="accent1">
                    <a:lumMod val="75000"/>
                  </a:schemeClr>
                </a:solidFill>
                <a:latin typeface="+mn-lt"/>
              </a:defRPr>
            </a:lvl1pPr>
          </a:lstStyle>
          <a:p>
            <a:pPr lvl="0"/>
            <a:r>
              <a:rPr lang="en-US" dirty="0"/>
              <a:t>Click to edit Master title style</a:t>
            </a:r>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539496" y="603503"/>
            <a:ext cx="10826496" cy="4334256"/>
          </a:xfrm>
        </p:spPr>
        <p:txBody>
          <a:bodyPr vert="horz" lIns="91440" tIns="45720" rIns="91440" bIns="45720" rtlCol="0" anchor="b">
            <a:normAutofit/>
          </a:bodyPr>
          <a:lstStyle>
            <a:lvl1pPr marL="0" indent="0">
              <a:lnSpc>
                <a:spcPct val="90000"/>
              </a:lnSpc>
              <a:spcBef>
                <a:spcPts val="0"/>
              </a:spcBef>
              <a:buNone/>
              <a:defRPr lang="en-US" sz="23200" b="1" dirty="0">
                <a:solidFill>
                  <a:schemeClr val="accent1">
                    <a:lumMod val="75000"/>
                  </a:schemeClr>
                </a:solidFill>
                <a:latin typeface="+mj-lt"/>
              </a:defRPr>
            </a:lvl1pPr>
          </a:lstStyle>
          <a:p>
            <a:pPr lvl="0"/>
            <a:r>
              <a:rPr lang="en-US" dirty="0"/>
              <a: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p>
            <a:fld id="{8CA1557D-4816-44D0-B6EE-6CAC6E30B54D}" type="datetime1">
              <a:rPr lang="en-US" smtClean="0"/>
              <a:t>11/25/25</a:t>
            </a:fld>
            <a:endParaRPr lang="en-US"/>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1306879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ig Numb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2377440" y="4809744"/>
            <a:ext cx="7525512" cy="1545336"/>
          </a:xfrm>
        </p:spPr>
        <p:txBody>
          <a:bodyPr>
            <a:normAutofit/>
          </a:bodyPr>
          <a:lstStyle>
            <a:lvl1pPr algn="ctr">
              <a:lnSpc>
                <a:spcPct val="110000"/>
              </a:lnSpc>
              <a:defRPr sz="2800" b="0">
                <a:solidFill>
                  <a:schemeClr val="accent1">
                    <a:lumMod val="75000"/>
                  </a:schemeClr>
                </a:solidFill>
                <a:latin typeface="+mn-lt"/>
              </a:defRPr>
            </a:lvl1pPr>
          </a:lstStyle>
          <a:p>
            <a:r>
              <a:rPr lang="en-US" dirty="0"/>
              <a:t>Click to edit Master title style</a:t>
            </a:r>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822960" y="640079"/>
            <a:ext cx="10543032" cy="4206240"/>
          </a:xfrm>
        </p:spPr>
        <p:txBody>
          <a:bodyPr anchor="b">
            <a:normAutofit/>
          </a:bodyPr>
          <a:lstStyle>
            <a:lvl1pPr marL="0" indent="0" algn="ctr">
              <a:lnSpc>
                <a:spcPct val="90000"/>
              </a:lnSpc>
              <a:buNone/>
              <a:defRPr sz="23200" b="1">
                <a:solidFill>
                  <a:schemeClr val="accent1">
                    <a:lumMod val="75000"/>
                  </a:schemeClr>
                </a:solidFill>
                <a:latin typeface="+mj-lt"/>
              </a:defRPr>
            </a:lvl1pPr>
          </a:lstStyle>
          <a:p>
            <a:pPr lvl="0"/>
            <a:r>
              <a:rPr lang="en-US" dirty="0"/>
              <a: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p>
            <a:fld id="{651F872E-5ED2-46B0-83A4-0C1AF0E0D91C}" type="datetime1">
              <a:rPr lang="en-US" smtClean="0"/>
              <a:t>11/25/25</a:t>
            </a:fld>
            <a:endParaRPr lang="en-US"/>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4540853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ig Number 3">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4B1ECB8-9E10-D2F3-E361-7D268551E2E2}"/>
              </a:ext>
            </a:extLst>
          </p:cNvPr>
          <p:cNvSpPr/>
          <p:nvPr/>
        </p:nvSpPr>
        <p:spPr>
          <a:xfrm>
            <a:off x="0" y="0"/>
            <a:ext cx="12192000" cy="6858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2377440" y="4809744"/>
            <a:ext cx="7525512" cy="1545336"/>
          </a:xfrm>
        </p:spPr>
        <p:txBody>
          <a:bodyPr>
            <a:normAutofit/>
          </a:bodyPr>
          <a:lstStyle>
            <a:lvl1pPr algn="ctr">
              <a:lnSpc>
                <a:spcPct val="110000"/>
              </a:lnSpc>
              <a:defRPr sz="2800" b="0">
                <a:solidFill>
                  <a:schemeClr val="tx1"/>
                </a:solidFill>
                <a:latin typeface="+mn-lt"/>
              </a:defRPr>
            </a:lvl1pPr>
          </a:lstStyle>
          <a:p>
            <a:r>
              <a:rPr lang="en-US" dirty="0"/>
              <a:t>Click to edit Master title style</a:t>
            </a:r>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822960" y="640079"/>
            <a:ext cx="10543032" cy="4206240"/>
          </a:xfrm>
        </p:spPr>
        <p:txBody>
          <a:bodyPr anchor="b">
            <a:normAutofit/>
          </a:bodyPr>
          <a:lstStyle>
            <a:lvl1pPr marL="0" indent="0" algn="ctr">
              <a:lnSpc>
                <a:spcPct val="90000"/>
              </a:lnSpc>
              <a:buNone/>
              <a:defRPr sz="23200" b="1">
                <a:solidFill>
                  <a:schemeClr val="tx1"/>
                </a:solidFill>
                <a:latin typeface="+mj-lt"/>
              </a:defRPr>
            </a:lvl1pPr>
          </a:lstStyle>
          <a:p>
            <a:pPr lvl="0"/>
            <a:r>
              <a:rPr lang="en-US" dirty="0"/>
              <a: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p>
            <a:fld id="{C6218575-0C6E-47B4-936E-32183810D7BF}" type="datetime1">
              <a:rPr lang="en-US" smtClean="0"/>
              <a:t>11/25/25</a:t>
            </a:fld>
            <a:endParaRPr lang="en-US"/>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697390224"/>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State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91C29FB5-1C86-423F-AEAA-2683840666C3}" type="datetime1">
              <a:rPr lang="en-US" smtClean="0"/>
              <a:t>11/25/25</a:t>
            </a:fld>
            <a:endParaRPr lang="en-US"/>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630936"/>
            <a:ext cx="8266176" cy="5605272"/>
          </a:xfrm>
        </p:spPr>
        <p:txBody>
          <a:bodyPr anchor="ctr">
            <a:normAutofit/>
          </a:bodyPr>
          <a:lstStyle>
            <a:lvl1pPr marL="0" indent="0">
              <a:lnSpc>
                <a:spcPct val="100000"/>
              </a:lnSpc>
              <a:buNone/>
              <a:defRPr sz="5400" b="1"/>
            </a:lvl1pPr>
            <a:lvl2pPr marL="228600" indent="0">
              <a:lnSpc>
                <a:spcPct val="100000"/>
              </a:lnSpc>
              <a:buNone/>
              <a:defRPr sz="4800" b="1"/>
            </a:lvl2pPr>
            <a:lvl3pPr marL="457200" indent="0">
              <a:lnSpc>
                <a:spcPct val="100000"/>
              </a:lnSpc>
              <a:buNone/>
              <a:defRPr sz="4400" b="1"/>
            </a:lvl3pPr>
            <a:lvl4pPr marL="685800" indent="0">
              <a:lnSpc>
                <a:spcPct val="100000"/>
              </a:lnSpc>
              <a:buNone/>
              <a:defRPr sz="4000" b="1"/>
            </a:lvl4pPr>
            <a:lvl5pPr marL="914400" indent="0">
              <a:lnSpc>
                <a:spcPct val="100000"/>
              </a:lnSpc>
              <a:buNone/>
              <a:defRPr sz="3600" b="1"/>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04277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Statem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111CCB4E-88AF-46AC-B7C5-30308F179659}" type="datetime1">
              <a:rPr lang="en-US" smtClean="0"/>
              <a:t>11/25/25</a:t>
            </a:fld>
            <a:endParaRPr lang="en-US"/>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1929384"/>
            <a:ext cx="8266176" cy="4142232"/>
          </a:xfrm>
        </p:spPr>
        <p:txBody>
          <a:bodyPr anchor="b">
            <a:norm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764136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5BA915B6-CC2A-4462-A7E5-B3080DF8F97D}" type="datetime1">
              <a:rPr lang="en-US" smtClean="0"/>
              <a:t>11/25/25</a:t>
            </a:fld>
            <a:endParaRPr lang="en-US"/>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rm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3532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677008" y="5431536"/>
            <a:ext cx="9021471" cy="466344"/>
          </a:xfrm>
        </p:spPr>
        <p:txBody>
          <a:bodyPr anchor="ctr">
            <a:normAutofit/>
          </a:bodyPr>
          <a:lstStyle>
            <a:lvl1pPr>
              <a:lnSpc>
                <a:spcPct val="120000"/>
              </a:lnSpc>
              <a:defRPr sz="2200">
                <a:solidFill>
                  <a:schemeClr val="accent1">
                    <a:lumMod val="75000"/>
                  </a:schemeClr>
                </a:solidFill>
                <a:latin typeface="+mn-lt"/>
              </a:defRPr>
            </a:lvl1pPr>
          </a:lstStyle>
          <a:p>
            <a:r>
              <a:rPr lang="en-US" dirty="0"/>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499616" y="1188720"/>
            <a:ext cx="9198864" cy="3657600"/>
          </a:xfrm>
        </p:spPr>
        <p:txBody>
          <a:bodyPr anchor="ctr">
            <a:normAutofit/>
          </a:bodyPr>
          <a:lstStyle>
            <a:lvl1pPr marL="164592" indent="-164592">
              <a:lnSpc>
                <a:spcPct val="100000"/>
              </a:lnSpc>
              <a:spcBef>
                <a:spcPts val="0"/>
              </a:spcBef>
              <a:buNone/>
              <a:defRPr sz="4000">
                <a:latin typeface="+mj-lt"/>
              </a:defRPr>
            </a:lvl1pPr>
          </a:lstStyle>
          <a:p>
            <a:pPr lvl="0"/>
            <a:r>
              <a:rPr lang="en-US" dirty="0"/>
              <a:t>Click to edit Quote</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p>
            <a:fld id="{506188F7-A494-4EEB-A53D-2B97B1D4CD3C}" type="datetime1">
              <a:rPr lang="en-US" smtClean="0"/>
              <a:t>11/25/25</a:t>
            </a:fld>
            <a:endParaRPr lang="en-US"/>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693365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411480"/>
            <a:ext cx="4654296" cy="3739896"/>
          </a:xfrm>
        </p:spPr>
        <p:txBody>
          <a:bodyPr vert="horz" lIns="91440" tIns="45720" rIns="91440" bIns="45720" rtlCol="0" anchor="t">
            <a:normAutofit/>
          </a:bodyPr>
          <a:lstStyle>
            <a:lvl1pPr>
              <a:defRPr lang="en-US" sz="5200" dirty="0"/>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4873752"/>
            <a:ext cx="4206240" cy="1380744"/>
          </a:xfrm>
        </p:spPr>
        <p:txBody>
          <a:bodyPr vert="horz" lIns="91440" tIns="45720" rIns="91440" bIns="45720" rtlCol="0" anchor="b">
            <a:normAutofit/>
          </a:bodyPr>
          <a:lstStyle>
            <a:lvl1pPr marL="0" indent="0">
              <a:buNone/>
              <a:defRPr lang="en-US" dirty="0"/>
            </a:lvl1pPr>
          </a:lstStyle>
          <a:p>
            <a:pPr lvl="0"/>
            <a:r>
              <a:rPr lang="en-US" dirty="0"/>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hasCustomPrompt="1"/>
          </p:nvPr>
        </p:nvSpPr>
        <p:spPr>
          <a:xfrm>
            <a:off x="5596128" y="0"/>
            <a:ext cx="6595872" cy="6858000"/>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7" name="Date Placeholder 6">
            <a:extLst>
              <a:ext uri="{FF2B5EF4-FFF2-40B4-BE49-F238E27FC236}">
                <a16:creationId xmlns:a16="http://schemas.microsoft.com/office/drawing/2014/main" id="{F991F941-2D53-CC10-7947-62237A245FE0}"/>
              </a:ext>
            </a:extLst>
          </p:cNvPr>
          <p:cNvSpPr>
            <a:spLocks noGrp="1"/>
          </p:cNvSpPr>
          <p:nvPr>
            <p:ph type="dt" sz="half" idx="14"/>
          </p:nvPr>
        </p:nvSpPr>
        <p:spPr>
          <a:xfrm>
            <a:off x="137160" y="6453002"/>
            <a:ext cx="1951777" cy="365125"/>
          </a:xfrm>
        </p:spPr>
        <p:txBody>
          <a:bodyPr/>
          <a:lstStyle/>
          <a:p>
            <a:fld id="{782E7A21-5BA8-4C4C-9705-3A1EA342AD8A}" type="datetime1">
              <a:rPr lang="en-US" smtClean="0"/>
              <a:t>11/25/25</a:t>
            </a:fld>
            <a:endParaRPr lang="en-US"/>
          </a:p>
        </p:txBody>
      </p:sp>
      <p:sp>
        <p:nvSpPr>
          <p:cNvPr id="8" name="Footer Placeholder 7">
            <a:extLst>
              <a:ext uri="{FF2B5EF4-FFF2-40B4-BE49-F238E27FC236}">
                <a16:creationId xmlns:a16="http://schemas.microsoft.com/office/drawing/2014/main" id="{9A6E6A4C-6C55-068A-43AA-78DB4D1D643B}"/>
              </a:ext>
            </a:extLst>
          </p:cNvPr>
          <p:cNvSpPr>
            <a:spLocks noGrp="1"/>
          </p:cNvSpPr>
          <p:nvPr>
            <p:ph type="ftr" sz="quarter" idx="15"/>
          </p:nvPr>
        </p:nvSpPr>
        <p:spPr>
          <a:xfrm>
            <a:off x="2088937" y="6453002"/>
            <a:ext cx="2805405" cy="365125"/>
          </a:xfrm>
        </p:spPr>
        <p:txBody>
          <a:bodyPr/>
          <a:lstStyle/>
          <a:p>
            <a:r>
              <a:rPr lang="en-US"/>
              <a:t>Sample Footer Text</a:t>
            </a:r>
          </a:p>
        </p:txBody>
      </p:sp>
      <p:sp>
        <p:nvSpPr>
          <p:cNvPr id="9" name="Slide Number Placeholder 8">
            <a:extLst>
              <a:ext uri="{FF2B5EF4-FFF2-40B4-BE49-F238E27FC236}">
                <a16:creationId xmlns:a16="http://schemas.microsoft.com/office/drawing/2014/main" id="{C1A2CCFF-14A7-08A8-4465-732CD8928728}"/>
              </a:ext>
            </a:extLst>
          </p:cNvPr>
          <p:cNvSpPr>
            <a:spLocks noGrp="1"/>
          </p:cNvSpPr>
          <p:nvPr>
            <p:ph type="sldNum" sz="quarter" idx="16"/>
          </p:nvPr>
        </p:nvSpPr>
        <p:spPr>
          <a:xfrm>
            <a:off x="4844578" y="6453002"/>
            <a:ext cx="429207" cy="365125"/>
          </a:xfr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46848979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2">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6DECC02-1725-49EE-C93B-A4C2C4049458}"/>
              </a:ext>
            </a:extLst>
          </p:cNvPr>
          <p:cNvSpPr/>
          <p:nvPr/>
        </p:nvSpPr>
        <p:spPr>
          <a:xfrm>
            <a:off x="0" y="1"/>
            <a:ext cx="12192000" cy="6858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677009" y="5349240"/>
            <a:ext cx="9043416" cy="466344"/>
          </a:xfrm>
        </p:spPr>
        <p:txBody>
          <a:bodyPr anchor="ctr">
            <a:normAutofit/>
          </a:bodyPr>
          <a:lstStyle>
            <a:lvl1pPr>
              <a:lnSpc>
                <a:spcPct val="120000"/>
              </a:lnSpc>
              <a:defRPr sz="2200">
                <a:solidFill>
                  <a:schemeClr val="tx1"/>
                </a:solidFill>
                <a:latin typeface="+mn-lt"/>
              </a:defRPr>
            </a:lvl1pPr>
          </a:lstStyle>
          <a:p>
            <a:r>
              <a:rPr lang="en-US" dirty="0"/>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499616" y="1344168"/>
            <a:ext cx="9198864" cy="3291840"/>
          </a:xfrm>
        </p:spPr>
        <p:txBody>
          <a:bodyPr anchor="ctr">
            <a:normAutofit/>
          </a:bodyPr>
          <a:lstStyle>
            <a:lvl1pPr marL="164592" indent="-164592">
              <a:lnSpc>
                <a:spcPct val="100000"/>
              </a:lnSpc>
              <a:spcBef>
                <a:spcPts val="0"/>
              </a:spcBef>
              <a:buNone/>
              <a:defRPr sz="4000">
                <a:latin typeface="+mj-lt"/>
              </a:defRPr>
            </a:lvl1pPr>
          </a:lstStyle>
          <a:p>
            <a:pPr lvl="0"/>
            <a:r>
              <a:rPr lang="en-US" dirty="0"/>
              <a:t>Click to edit Quote</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p>
            <a:fld id="{9F406BC0-1562-42E5-89A2-925CA193C8A6}" type="datetime1">
              <a:rPr lang="en-US" smtClean="0"/>
              <a:t>11/25/25</a:t>
            </a:fld>
            <a:endParaRPr lang="en-US"/>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392871512"/>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uot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790041" y="5669280"/>
            <a:ext cx="8805672" cy="466344"/>
          </a:xfrm>
        </p:spPr>
        <p:txBody>
          <a:bodyPr anchor="ctr">
            <a:normAutofit/>
          </a:bodyPr>
          <a:lstStyle>
            <a:lvl1pPr>
              <a:lnSpc>
                <a:spcPct val="120000"/>
              </a:lnSpc>
              <a:defRPr sz="2200">
                <a:solidFill>
                  <a:schemeClr val="accent1">
                    <a:lumMod val="75000"/>
                  </a:schemeClr>
                </a:solidFill>
                <a:latin typeface="+mn-lt"/>
              </a:defRPr>
            </a:lvl1pPr>
          </a:lstStyle>
          <a:p>
            <a:r>
              <a:rPr lang="en-US" dirty="0"/>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612648" y="1097280"/>
            <a:ext cx="8961120" cy="3474720"/>
          </a:xfrm>
        </p:spPr>
        <p:txBody>
          <a:bodyPr anchor="ctr">
            <a:normAutofit/>
          </a:bodyPr>
          <a:lstStyle>
            <a:lvl1pPr marL="164592" indent="-164592">
              <a:lnSpc>
                <a:spcPct val="100000"/>
              </a:lnSpc>
              <a:spcBef>
                <a:spcPts val="0"/>
              </a:spcBef>
              <a:buNone/>
              <a:defRPr sz="4200">
                <a:latin typeface="+mj-lt"/>
              </a:defRPr>
            </a:lvl1pPr>
          </a:lstStyle>
          <a:p>
            <a:pPr lvl="0"/>
            <a:r>
              <a:rPr lang="en-US" dirty="0"/>
              <a:t>Click to edit Quote</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p>
            <a:fld id="{507F376A-778D-45CF-8340-DB03B2DA6A3E}" type="datetime1">
              <a:rPr lang="en-US" smtClean="0"/>
              <a:t>11/25/25</a:t>
            </a:fld>
            <a:endParaRPr lang="en-US"/>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94121447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dirty="0"/>
              <a:t>Click to edit Master title style</a:t>
            </a:r>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612775"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B9DFF5A-622E-43FE-9EE9-BAAB78AB2046}" type="datetime1">
              <a:rPr lang="en-US" smtClean="0"/>
              <a:t>11/25/25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2833874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609600" y="2387600"/>
            <a:ext cx="5157788" cy="37639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p:nvPr>
        </p:nvSpPr>
        <p:spPr>
          <a:xfrm>
            <a:off x="6172200" y="2387600"/>
            <a:ext cx="5183188" cy="37639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F55C09E-FF30-4AA0-A227-171955622259}" type="datetime1">
              <a:rPr lang="en-US" smtClean="0"/>
              <a:t>11/25/25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66967068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97B279FF-407B-4B41-9E69-DE66ED04A328}" type="datetime1">
              <a:rPr lang="en-US" smtClean="0"/>
              <a:t>11/25/25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2941155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803E812-757D-4139-AF81-227C72D4B544}" type="datetime1">
              <a:rPr lang="en-US" smtClean="0"/>
              <a:t>11/25/25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6515626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612648" y="553616"/>
            <a:ext cx="3595634" cy="1757505"/>
          </a:xfrm>
        </p:spPr>
        <p:txBody>
          <a:bodyPr anchor="t">
            <a:normAutofit/>
          </a:bodyPr>
          <a:lstStyle>
            <a:lvl1pPr>
              <a:defRPr sz="2800"/>
            </a:lvl1pPr>
          </a:lstStyle>
          <a:p>
            <a:r>
              <a:rPr lang="en-US" dirty="0"/>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612648" y="2311121"/>
            <a:ext cx="3595634"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5"/>
            <a:ext cx="6440258" cy="5755109"/>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07D6A7E1-C424-43A5-938A-12DEC0A1D59D}" type="datetime1">
              <a:rPr lang="en-US" smtClean="0"/>
              <a:t>11/25/25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44635790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612648" y="557784"/>
            <a:ext cx="3595634" cy="2212313"/>
          </a:xfrm>
        </p:spPr>
        <p:txBody>
          <a:bodyPr anchor="t">
            <a:normAutofit/>
          </a:bodyPr>
          <a:lstStyle>
            <a:lvl1pPr>
              <a:defRPr sz="2800"/>
            </a:lvl1pPr>
          </a:lstStyle>
          <a:p>
            <a:r>
              <a:rPr lang="en-US" dirty="0"/>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12648"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hasCustomPrompt="1"/>
          </p:nvPr>
        </p:nvSpPr>
        <p:spPr>
          <a:xfrm>
            <a:off x="5063319" y="557784"/>
            <a:ext cx="6519080" cy="5779007"/>
          </a:xfrm>
          <a:blipFill dpi="0" rotWithShape="1">
            <a:blip r:embed="rId2">
              <a:alphaModFix amt="60000"/>
            </a:blip>
            <a:srcRect/>
            <a:stretch>
              <a:fillRect/>
            </a:stretch>
          </a:blipFill>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807C4FC2-B89B-4919-A96B-662A3584681C}" type="datetime1">
              <a:rPr lang="en-US" smtClean="0"/>
              <a:t>11/25/25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9124463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nclus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6" y="1847088"/>
            <a:ext cx="10888473" cy="1133856"/>
          </a:xfrm>
        </p:spPr>
        <p:txBody>
          <a:bodyPr anchor="b">
            <a:normAutofit/>
          </a:bodyPr>
          <a:lstStyle>
            <a:lvl1pPr>
              <a:defRPr sz="6000"/>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12775" y="3594099"/>
            <a:ext cx="10890374" cy="274320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C24BE51-D660-433D-AABA-154BE028E64E}" type="datetime1">
              <a:rPr lang="en-US" smtClean="0"/>
              <a:t>11/25/25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225200062"/>
      </p:ext>
    </p:extLst>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nclusion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7" y="1627318"/>
            <a:ext cx="8430767" cy="1842020"/>
          </a:xfrm>
        </p:spPr>
        <p:txBody>
          <a:bodyPr anchor="b">
            <a:normAutofit/>
          </a:bodyPr>
          <a:lstStyle>
            <a:lvl1pPr>
              <a:defRPr sz="6000"/>
            </a:lvl1pPr>
          </a:lstStyle>
          <a:p>
            <a:r>
              <a:rPr lang="en-US" dirty="0"/>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612775" y="3622674"/>
            <a:ext cx="8430639" cy="1279615"/>
          </a:xfrm>
        </p:spPr>
        <p:txBody>
          <a:bodyPr>
            <a:normAutofit/>
          </a:bodyPr>
          <a:lstStyle>
            <a:lvl1pPr marL="0" indent="0">
              <a:buNone/>
              <a:defRPr sz="2400"/>
            </a:lvl1pPr>
            <a:lvl2pPr marL="228600" indent="0">
              <a:buNone/>
              <a:defRPr sz="2000"/>
            </a:lvl2pPr>
            <a:lvl3pPr marL="457200" indent="0">
              <a:buNone/>
              <a:defRPr sz="1800"/>
            </a:lvl3pPr>
            <a:lvl4pPr marL="685800" indent="0">
              <a:buNone/>
              <a:defRPr sz="1600"/>
            </a:lvl4pPr>
            <a:lvl5pPr marL="914400" indent="0">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DB61F76E-6064-4431-B5C4-29A511725BCF}" type="datetime1">
              <a:rPr lang="en-US" smtClean="0"/>
              <a:t>11/25/25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487075676"/>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21208" y="548642"/>
            <a:ext cx="7478991" cy="3635797"/>
          </a:xfrm>
        </p:spPr>
        <p:txBody>
          <a:bodyPr vert="horz" lIns="91440" tIns="45720" rIns="91440" bIns="45720" rtlCol="0" anchor="t">
            <a:normAutofit/>
          </a:bodyPr>
          <a:lstStyle>
            <a:lvl1pPr>
              <a:defRPr lang="en-US" sz="7000" dirty="0"/>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21208" y="4473553"/>
            <a:ext cx="6655522" cy="1545336"/>
          </a:xfrm>
        </p:spPr>
        <p:txBody>
          <a:bodyPr vert="horz" lIns="91440" tIns="45720" rIns="91440" bIns="45720" rtlCol="0" anchor="b">
            <a:normAutofit/>
          </a:bodyPr>
          <a:lstStyle>
            <a:lvl1pPr marL="0" indent="0">
              <a:buNone/>
              <a:defRPr lang="en-US" sz="2200" dirty="0"/>
            </a:lvl1pPr>
          </a:lstStyle>
          <a:p>
            <a:pPr lvl="0"/>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1CBE73BE-5F1F-40EF-8F67-E3F24D65884D}" type="datetime1">
              <a:rPr lang="en-US" smtClean="0"/>
              <a:t>11/25/25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970481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8008" y="854239"/>
            <a:ext cx="7876287" cy="3592629"/>
          </a:xfrm>
        </p:spPr>
        <p:txBody>
          <a:bodyPr vert="horz" lIns="91440" tIns="45720" rIns="91440" bIns="45720" rtlCol="0" anchor="b">
            <a:normAutofit/>
          </a:bodyPr>
          <a:lstStyle>
            <a:lvl1pPr>
              <a:defRPr lang="en-US" sz="7200" dirty="0"/>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58368" y="4617138"/>
            <a:ext cx="7375466" cy="1014984"/>
          </a:xfrm>
        </p:spPr>
        <p:txBody>
          <a:bodyPr vert="horz" lIns="91440" tIns="45720" rIns="91440" bIns="45720" rtlCol="0">
            <a:normAutofit/>
          </a:bodyPr>
          <a:lstStyle>
            <a:lvl1pPr marL="0" indent="0">
              <a:buNone/>
              <a:defRPr lang="en-US" dirty="0"/>
            </a:lvl1pPr>
          </a:lstStyle>
          <a:p>
            <a:pPr lvl="0"/>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3C868EF1-668D-4AD0-8652-1F3B3622EDC2}" type="datetime1">
              <a:rPr lang="en-US" smtClean="0"/>
              <a:t>11/25/25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137216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1318302"/>
            <a:ext cx="8229600" cy="2621154"/>
          </a:xfrm>
        </p:spPr>
        <p:txBody>
          <a:bodyPr anchor="b">
            <a:normAutofit/>
          </a:bodyPr>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4039647"/>
            <a:ext cx="7588155" cy="1414091"/>
          </a:xfrm>
        </p:spPr>
        <p:txBody>
          <a:bodyPr>
            <a:normAutofit/>
          </a:bodyPr>
          <a:lstStyle>
            <a:lvl1pPr marL="0" indent="0" algn="ctr">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1E95609F-9B5B-4E29-8DB1-457A85E01A27}" type="datetime1">
              <a:rPr lang="en-US" smtClean="0"/>
              <a:t>11/25/25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760902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Header">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74320" y="1801368"/>
            <a:ext cx="7772400" cy="4572000"/>
          </a:xfrm>
        </p:spPr>
        <p:txBody>
          <a:bodyPr vert="horz" lIns="91440" tIns="45720" rIns="91440" bIns="45720" rtlCol="0" anchor="b">
            <a:normAutofit/>
          </a:bodyPr>
          <a:lstStyle>
            <a:lvl1pPr>
              <a:defRPr lang="en-US" sz="7400" dirty="0"/>
            </a:lvl1pPr>
          </a:lstStyle>
          <a:p>
            <a:pPr lvl="0"/>
            <a:r>
              <a:rPr lang="en-US" dirty="0"/>
              <a:t>Click to edit Master 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16A0DE37-B9D6-425C-B79B-6C6DFFBD0DA2}" type="datetime1">
              <a:rPr lang="en-US" smtClean="0"/>
              <a:t>11/25/25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641555947"/>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12647" y="664108"/>
            <a:ext cx="8467558" cy="1554480"/>
          </a:xfrm>
        </p:spPr>
        <p:txBody>
          <a:bodyPr anchor="b">
            <a:normAutofit/>
          </a:bodyPr>
          <a:lstStyle>
            <a:lvl1pPr>
              <a:defRPr sz="4400"/>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12647" y="2333860"/>
            <a:ext cx="8467558" cy="3689909"/>
          </a:xfrm>
        </p:spPr>
        <p:txBody>
          <a:bodyPr>
            <a:normAutofit/>
          </a:bodyPr>
          <a:lstStyle>
            <a:lvl1pPr marL="457200" indent="-457200">
              <a:buFont typeface="+mj-lt"/>
              <a:buAutoNum type="arabicPeriod"/>
              <a:defRPr sz="2400"/>
            </a:lvl1pPr>
            <a:lvl2pPr marL="685800" indent="-457200">
              <a:buFont typeface="+mj-lt"/>
              <a:buAutoNum type="arabicPeriod"/>
              <a:defRPr sz="2000"/>
            </a:lvl2pPr>
            <a:lvl3pPr marL="800100" indent="-342900">
              <a:buFont typeface="+mj-lt"/>
              <a:buAutoNum type="arabicPeriod"/>
              <a:defRPr sz="1800"/>
            </a:lvl3pPr>
            <a:lvl4pPr marL="1028700" indent="-342900">
              <a:buFont typeface="+mj-lt"/>
              <a:buAutoNum type="arabicPeriod"/>
              <a:defRPr sz="1600"/>
            </a:lvl4pPr>
            <a:lvl5pPr marL="1257300" indent="-342900">
              <a:buFont typeface="+mj-lt"/>
              <a:buAutoNum type="arabicPeriod"/>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1045B0EE-4023-4E3C-8875-10AA631453CF}" type="datetime1">
              <a:rPr lang="en-US" smtClean="0"/>
              <a:t>11/25/25</a:t>
            </a:fld>
            <a:endParaRPr lang="en-US"/>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3771694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5EE9E671-1C83-40F7-9D33-FE8AAC7F721F}" type="datetime1">
              <a:rPr lang="en-US" smtClean="0"/>
              <a:t>11/25/25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r>
              <a:rPr lang="en-US"/>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1375066703"/>
      </p:ext>
    </p:extLst>
  </p:cSld>
  <p:clrMap bg1="lt1" tx1="dk1" bg2="lt2" tx2="dk2" accent1="accent1" accent2="accent2" accent3="accent3" accent4="accent4" accent5="accent5" accent6="accent6" hlink="hlink" folHlink="folHlink"/>
  <p:sldLayoutIdLst>
    <p:sldLayoutId id="2147483750"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 id="2147483733" r:id="rId33"/>
    <p:sldLayoutId id="2147483734" r:id="rId34"/>
    <p:sldLayoutId id="2147483735" r:id="rId35"/>
    <p:sldLayoutId id="2147483736" r:id="rId36"/>
    <p:sldLayoutId id="2147483749" r:id="rId37"/>
    <p:sldLayoutId id="2147483737" r:id="rId38"/>
    <p:sldLayoutId id="2147483738" r:id="rId39"/>
    <p:sldLayoutId id="2147483739" r:id="rId40"/>
    <p:sldLayoutId id="2147483740" r:id="rId41"/>
    <p:sldLayoutId id="2147483741" r:id="rId42"/>
    <p:sldLayoutId id="2147483742" r:id="rId43"/>
    <p:sldLayoutId id="2147483743" r:id="rId44"/>
    <p:sldLayoutId id="2147483744" r:id="rId45"/>
    <p:sldLayoutId id="2147483745" r:id="rId46"/>
    <p:sldLayoutId id="2147483746" r:id="rId47"/>
    <p:sldLayoutId id="2147483747" r:id="rId48"/>
    <p:sldLayoutId id="2147483748" r:id="rId49"/>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s://www.deepseek.com/" TargetMode="External"/><Relationship Id="rId13" Type="http://schemas.openxmlformats.org/officeDocument/2006/relationships/hyperlink" Target="https://metaso.cn/" TargetMode="External"/><Relationship Id="rId18" Type="http://schemas.openxmlformats.org/officeDocument/2006/relationships/hyperlink" Target="https://skywork.ai/" TargetMode="External"/><Relationship Id="rId3" Type="http://schemas.openxmlformats.org/officeDocument/2006/relationships/hyperlink" Target="https://gemini.google.com/" TargetMode="External"/><Relationship Id="rId7" Type="http://schemas.openxmlformats.org/officeDocument/2006/relationships/hyperlink" Target="https://www.phind.com/" TargetMode="External"/><Relationship Id="rId12" Type="http://schemas.openxmlformats.org/officeDocument/2006/relationships/hyperlink" Target="https://www.doubao.com/" TargetMode="External"/><Relationship Id="rId17" Type="http://schemas.openxmlformats.org/officeDocument/2006/relationships/hyperlink" Target="https://yuanbao.tencent.com/" TargetMode="External"/><Relationship Id="rId2" Type="http://schemas.openxmlformats.org/officeDocument/2006/relationships/hyperlink" Target="https://openai.com/" TargetMode="External"/><Relationship Id="rId16" Type="http://schemas.openxmlformats.org/officeDocument/2006/relationships/hyperlink" Target="https://chat.sensetime.com/" TargetMode="External"/><Relationship Id="rId1" Type="http://schemas.openxmlformats.org/officeDocument/2006/relationships/slideLayout" Target="../slideLayouts/slideLayout2.xml"/><Relationship Id="rId6" Type="http://schemas.openxmlformats.org/officeDocument/2006/relationships/hyperlink" Target="https://www.perplexity.ai/" TargetMode="External"/><Relationship Id="rId11" Type="http://schemas.openxmlformats.org/officeDocument/2006/relationships/hyperlink" Target="https://www.llama.com/" TargetMode="External"/><Relationship Id="rId5" Type="http://schemas.openxmlformats.org/officeDocument/2006/relationships/hyperlink" Target="https://x.ai/" TargetMode="External"/><Relationship Id="rId15" Type="http://schemas.openxmlformats.org/officeDocument/2006/relationships/hyperlink" Target="https://yiyan.baidu.com/" TargetMode="External"/><Relationship Id="rId10" Type="http://schemas.openxmlformats.org/officeDocument/2006/relationships/hyperlink" Target="https://www.qianwen.com/" TargetMode="External"/><Relationship Id="rId4" Type="http://schemas.openxmlformats.org/officeDocument/2006/relationships/hyperlink" Target="https://www.anthropic.com/" TargetMode="External"/><Relationship Id="rId9" Type="http://schemas.openxmlformats.org/officeDocument/2006/relationships/hyperlink" Target="https://kimi.moonshot.cn/" TargetMode="External"/><Relationship Id="rId14" Type="http://schemas.openxmlformats.org/officeDocument/2006/relationships/hyperlink" Target="https://chatglm.cn/"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poe.com/s/XELawbJ0Qzrpp0xUkAnC"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deepl.com/en/write" TargetMode="External"/><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hyperlink" Target="https://ahrefs.com/writing-tools/paraphrasing-tool" TargetMode="External"/><Relationship Id="rId5" Type="http://schemas.openxmlformats.org/officeDocument/2006/relationships/hyperlink" Target="https://neuralwriter.com/" TargetMode="External"/><Relationship Id="rId4" Type="http://schemas.openxmlformats.org/officeDocument/2006/relationships/hyperlink" Target="https://quillbot.com/paraphrasing-tool" TargetMode="External"/></Relationships>
</file>

<file path=ppt/slides/_rels/slide16.xml.rels><?xml version="1.0" encoding="UTF-8" standalone="yes"?>
<Relationships xmlns="http://schemas.openxmlformats.org/package/2006/relationships"><Relationship Id="rId2" Type="http://schemas.openxmlformats.org/officeDocument/2006/relationships/hyperlink" Target="https://www.info.gov.hk/gia/general/202511/22/P2025112100524.htm"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info.gov.hk/gia/general/202511/22/P2025112100524.htm" TargetMode="External"/><Relationship Id="rId2" Type="http://schemas.openxmlformats.org/officeDocument/2006/relationships/hyperlink" Target="https://www.info.gov.hk/gia/general/202511/20/P2025112000441.htm?fontSize=1"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draftable.com/compare" TargetMode="External"/><Relationship Id="rId2" Type="http://schemas.openxmlformats.org/officeDocument/2006/relationships/hyperlink" Target="https://countwordsfree.com/comparetexts"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www.tomedes.com/tools/pre-translation"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matecat.com/" TargetMode="External"/><Relationship Id="rId2" Type="http://schemas.openxmlformats.org/officeDocument/2006/relationships/hyperlink" Target="https://www.tomedes.com/tools/post-translation"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www.linguee.com/english-chinese/page/about.php?source=auto"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www.tomedes.com/tools/style-guide-generator"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www.vellum.ai/llm-leaderboard" TargetMode="External"/><Relationship Id="rId2" Type="http://schemas.openxmlformats.org/officeDocument/2006/relationships/hyperlink" Target="https://poe.com/leaderboard" TargetMode="External"/><Relationship Id="rId1" Type="http://schemas.openxmlformats.org/officeDocument/2006/relationships/slideLayout" Target="../slideLayouts/slideLayout2.xml"/><Relationship Id="rId6" Type="http://schemas.openxmlformats.org/officeDocument/2006/relationships/hyperlink" Target="https://llm-stats.com/benchmarks" TargetMode="External"/><Relationship Id="rId5" Type="http://schemas.openxmlformats.org/officeDocument/2006/relationships/hyperlink" Target="https://llm-stats.com/" TargetMode="External"/><Relationship Id="rId4" Type="http://schemas.openxmlformats.org/officeDocument/2006/relationships/hyperlink" Target="https://lmarena.ai/leaderboard"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markdowntotext.com/" TargetMode="External"/><Relationship Id="rId2" Type="http://schemas.openxmlformats.org/officeDocument/2006/relationships/hyperlink" Target="https://markdowntohtml.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tomedes.com/tools" TargetMode="External"/><Relationship Id="rId2" Type="http://schemas.openxmlformats.org/officeDocument/2006/relationships/hyperlink" Target="https://machinetranslation.com/" TargetMode="External"/><Relationship Id="rId1" Type="http://schemas.openxmlformats.org/officeDocument/2006/relationships/slideLayout" Target="../slideLayouts/slideLayout2.xml"/><Relationship Id="rId4" Type="http://schemas.openxmlformats.org/officeDocument/2006/relationships/hyperlink" Target="https://ahrefs.com/writing-tools"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mailto:scsiu@hsu.edu.hk"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92CEA-6C27-8468-FB2C-FB167C13CF2C}"/>
              </a:ext>
            </a:extLst>
          </p:cNvPr>
          <p:cNvSpPr>
            <a:spLocks noGrp="1"/>
          </p:cNvSpPr>
          <p:nvPr>
            <p:ph type="ctrTitle"/>
          </p:nvPr>
        </p:nvSpPr>
        <p:spPr>
          <a:xfrm>
            <a:off x="365760" y="5218032"/>
            <a:ext cx="11460480" cy="786384"/>
          </a:xfrm>
        </p:spPr>
        <p:txBody>
          <a:bodyPr anchor="b">
            <a:normAutofit fontScale="90000"/>
          </a:bodyPr>
          <a:lstStyle/>
          <a:p>
            <a:r>
              <a:rPr lang="ja-JP" altLang="en-US" dirty="0">
                <a:latin typeface="Microsoft JhengHei" panose="020B0604030504040204" pitchFamily="34" charset="-120"/>
                <a:ea typeface="Microsoft JhengHei" panose="020B0604030504040204" pitchFamily="34" charset="-120"/>
              </a:rPr>
              <a:t>人工智能時代的政府翻譯：最新發展趨勢與實踐策略</a:t>
            </a:r>
            <a:endParaRPr lang="en-US" dirty="0">
              <a:latin typeface="Microsoft JhengHei" panose="020B0604030504040204" pitchFamily="34" charset="-120"/>
              <a:ea typeface="Microsoft JhengHei" panose="020B0604030504040204" pitchFamily="34" charset="-120"/>
            </a:endParaRPr>
          </a:p>
        </p:txBody>
      </p:sp>
      <p:sp>
        <p:nvSpPr>
          <p:cNvPr id="3" name="Subtitle 2">
            <a:extLst>
              <a:ext uri="{FF2B5EF4-FFF2-40B4-BE49-F238E27FC236}">
                <a16:creationId xmlns:a16="http://schemas.microsoft.com/office/drawing/2014/main" id="{E833EF4B-C93B-9020-C92C-8718D817D397}"/>
              </a:ext>
            </a:extLst>
          </p:cNvPr>
          <p:cNvSpPr>
            <a:spLocks noGrp="1"/>
          </p:cNvSpPr>
          <p:nvPr>
            <p:ph type="subTitle" idx="1"/>
          </p:nvPr>
        </p:nvSpPr>
        <p:spPr>
          <a:xfrm>
            <a:off x="365760" y="5972629"/>
            <a:ext cx="11460480" cy="480373"/>
          </a:xfrm>
        </p:spPr>
        <p:txBody>
          <a:bodyPr>
            <a:normAutofit/>
          </a:bodyPr>
          <a:lstStyle/>
          <a:p>
            <a:r>
              <a:rPr lang="en-US" dirty="0" err="1">
                <a:ea typeface="Microsoft JhengHei" panose="020B0604030504040204" pitchFamily="34" charset="-120"/>
              </a:rPr>
              <a:t>蕭世昌</a:t>
            </a:r>
            <a:r>
              <a:rPr lang="zh-TW" altLang="en-US" dirty="0">
                <a:ea typeface="Microsoft JhengHei" panose="020B0604030504040204" pitchFamily="34" charset="-120"/>
              </a:rPr>
              <a:t> （</a:t>
            </a:r>
            <a:r>
              <a:rPr lang="en-US" altLang="zh-TW" dirty="0">
                <a:ea typeface="Microsoft JhengHei" panose="020B0604030504040204" pitchFamily="34" charset="-120"/>
              </a:rPr>
              <a:t>GILT</a:t>
            </a:r>
            <a:r>
              <a:rPr lang="zh-TW" altLang="en-US" dirty="0">
                <a:ea typeface="Microsoft JhengHei" panose="020B0604030504040204" pitchFamily="34" charset="-120"/>
              </a:rPr>
              <a:t>（全球化、國際化、本地化和翻譯）研究中心）</a:t>
            </a:r>
            <a:endParaRPr lang="en-US" altLang="zh-TW" dirty="0">
              <a:ea typeface="Microsoft JhengHei" panose="020B0604030504040204" pitchFamily="34" charset="-120"/>
            </a:endParaRPr>
          </a:p>
        </p:txBody>
      </p:sp>
      <p:pic>
        <p:nvPicPr>
          <p:cNvPr id="5" name="Picture Placeholder 4" descr="A robot holding a tablet with a person in front of it&#10;&#10;AI-generated content may be incorrect.">
            <a:extLst>
              <a:ext uri="{FF2B5EF4-FFF2-40B4-BE49-F238E27FC236}">
                <a16:creationId xmlns:a16="http://schemas.microsoft.com/office/drawing/2014/main" id="{D6F3B115-6C5A-0D39-9427-B07211A50A08}"/>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a:xfrm>
            <a:off x="0" y="0"/>
            <a:ext cx="12192000" cy="4986338"/>
          </a:xfrm>
        </p:spPr>
      </p:pic>
      <p:sp>
        <p:nvSpPr>
          <p:cNvPr id="6" name="Subtitle 2">
            <a:extLst>
              <a:ext uri="{FF2B5EF4-FFF2-40B4-BE49-F238E27FC236}">
                <a16:creationId xmlns:a16="http://schemas.microsoft.com/office/drawing/2014/main" id="{A725FE2B-267C-3A65-915E-8831E8F31622}"/>
              </a:ext>
            </a:extLst>
          </p:cNvPr>
          <p:cNvSpPr txBox="1">
            <a:spLocks/>
          </p:cNvSpPr>
          <p:nvPr/>
        </p:nvSpPr>
        <p:spPr>
          <a:xfrm>
            <a:off x="9755436" y="5972628"/>
            <a:ext cx="2070804" cy="480373"/>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Font typeface="Arial" panose="020B0604020202020204" pitchFamily="34" charset="0"/>
              <a:buNone/>
              <a:defRPr lang="en-US" sz="2000" kern="1200" dirty="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dirty="0">
                <a:ea typeface="Microsoft JhengHei" panose="020B0604030504040204" pitchFamily="34" charset="-120"/>
              </a:rPr>
              <a:t>2025</a:t>
            </a:r>
            <a:r>
              <a:rPr lang="ja-JP" altLang="en-US">
                <a:ea typeface="Microsoft JhengHei" panose="020B0604030504040204" pitchFamily="34" charset="-120"/>
              </a:rPr>
              <a:t>年</a:t>
            </a:r>
            <a:r>
              <a:rPr lang="en-US" altLang="zh-TW" dirty="0">
                <a:ea typeface="Microsoft JhengHei" panose="020B0604030504040204" pitchFamily="34" charset="-120"/>
              </a:rPr>
              <a:t>11</a:t>
            </a:r>
            <a:r>
              <a:rPr lang="zh-TW" altLang="en-US" dirty="0">
                <a:ea typeface="Microsoft JhengHei" panose="020B0604030504040204" pitchFamily="34" charset="-120"/>
              </a:rPr>
              <a:t>月</a:t>
            </a:r>
            <a:r>
              <a:rPr lang="en-US" altLang="zh-TW" dirty="0">
                <a:ea typeface="Microsoft JhengHei" panose="020B0604030504040204" pitchFamily="34" charset="-120"/>
              </a:rPr>
              <a:t>25</a:t>
            </a:r>
            <a:r>
              <a:rPr lang="zh-TW" altLang="en-US" dirty="0">
                <a:ea typeface="Microsoft JhengHei" panose="020B0604030504040204" pitchFamily="34" charset="-120"/>
              </a:rPr>
              <a:t>日</a:t>
            </a:r>
            <a:endParaRPr lang="ja-JP" altLang="en-US">
              <a:ea typeface="Microsoft JhengHei" panose="020B0604030504040204" pitchFamily="34" charset="-120"/>
            </a:endParaRPr>
          </a:p>
        </p:txBody>
      </p:sp>
    </p:spTree>
    <p:extLst>
      <p:ext uri="{BB962C8B-B14F-4D97-AF65-F5344CB8AC3E}">
        <p14:creationId xmlns:p14="http://schemas.microsoft.com/office/powerpoint/2010/main" val="9537836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DFC7F-44CD-4B39-F47B-3573C92A2A5B}"/>
              </a:ext>
            </a:extLst>
          </p:cNvPr>
          <p:cNvSpPr>
            <a:spLocks noGrp="1"/>
          </p:cNvSpPr>
          <p:nvPr>
            <p:ph type="title"/>
          </p:nvPr>
        </p:nvSpPr>
        <p:spPr/>
        <p:txBody>
          <a:bodyPr/>
          <a:lstStyle/>
          <a:p>
            <a:r>
              <a:rPr lang="en-US" dirty="0" err="1">
                <a:latin typeface="Microsoft JhengHei" panose="020B0604030504040204" pitchFamily="34" charset="-120"/>
                <a:ea typeface="Microsoft JhengHei" panose="020B0604030504040204" pitchFamily="34" charset="-120"/>
              </a:rPr>
              <a:t>不同種類的人工智能模型</a:t>
            </a:r>
            <a:endParaRPr lang="en-US" dirty="0">
              <a:latin typeface="Microsoft JhengHei" panose="020B0604030504040204" pitchFamily="34" charset="-120"/>
              <a:ea typeface="Microsoft JhengHei" panose="020B0604030504040204" pitchFamily="34" charset="-120"/>
            </a:endParaRPr>
          </a:p>
        </p:txBody>
      </p:sp>
      <p:pic>
        <p:nvPicPr>
          <p:cNvPr id="5" name="Content Placeholder 4">
            <a:extLst>
              <a:ext uri="{FF2B5EF4-FFF2-40B4-BE49-F238E27FC236}">
                <a16:creationId xmlns:a16="http://schemas.microsoft.com/office/drawing/2014/main" id="{349B7612-A0A0-394D-6DE8-F13E602209A9}"/>
              </a:ext>
            </a:extLst>
          </p:cNvPr>
          <p:cNvPicPr>
            <a:picLocks noGrp="1" noChangeAspect="1"/>
          </p:cNvPicPr>
          <p:nvPr>
            <p:ph idx="1"/>
          </p:nvPr>
        </p:nvPicPr>
        <p:blipFill>
          <a:blip r:embed="rId2"/>
          <a:stretch>
            <a:fillRect/>
          </a:stretch>
        </p:blipFill>
        <p:spPr>
          <a:xfrm>
            <a:off x="1084438" y="1183090"/>
            <a:ext cx="10023123" cy="5467159"/>
          </a:xfrm>
          <a:prstGeom prst="rect">
            <a:avLst/>
          </a:prstGeom>
        </p:spPr>
      </p:pic>
    </p:spTree>
    <p:extLst>
      <p:ext uri="{BB962C8B-B14F-4D97-AF65-F5344CB8AC3E}">
        <p14:creationId xmlns:p14="http://schemas.microsoft.com/office/powerpoint/2010/main" val="3938883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5A82A-3519-01D1-3017-D97246417752}"/>
              </a:ext>
            </a:extLst>
          </p:cNvPr>
          <p:cNvSpPr>
            <a:spLocks noGrp="1"/>
          </p:cNvSpPr>
          <p:nvPr>
            <p:ph type="title"/>
          </p:nvPr>
        </p:nvSpPr>
        <p:spPr/>
        <p:txBody>
          <a:bodyPr/>
          <a:lstStyle/>
          <a:p>
            <a:r>
              <a:rPr lang="en-US" dirty="0" err="1">
                <a:latin typeface="Neue Haas Grotesk Text Pro" panose="020B0504020202020204" pitchFamily="34" charset="77"/>
                <a:ea typeface="Microsoft JhengHei" panose="020B0604030504040204" pitchFamily="34" charset="-120"/>
              </a:rPr>
              <a:t>最新模型列表</a:t>
            </a:r>
            <a:r>
              <a:rPr lang="zh-TW" altLang="en-US" dirty="0">
                <a:latin typeface="Neue Haas Grotesk Text Pro" panose="020B0504020202020204" pitchFamily="34" charset="77"/>
                <a:ea typeface="Microsoft JhengHei" panose="020B0604030504040204" pitchFamily="34" charset="-120"/>
              </a:rPr>
              <a:t>（</a:t>
            </a:r>
            <a:r>
              <a:rPr lang="en-US" altLang="zh-TW" dirty="0">
                <a:latin typeface="Neue Haas Grotesk Text Pro" panose="020B0504020202020204" pitchFamily="34" charset="77"/>
                <a:ea typeface="Microsoft JhengHei" panose="020B0604030504040204" pitchFamily="34" charset="-120"/>
              </a:rPr>
              <a:t>2025</a:t>
            </a:r>
            <a:r>
              <a:rPr lang="zh-TW" altLang="en-US" dirty="0">
                <a:latin typeface="Neue Haas Grotesk Text Pro" panose="020B0504020202020204" pitchFamily="34" charset="77"/>
                <a:ea typeface="Microsoft JhengHei" panose="020B0604030504040204" pitchFamily="34" charset="-120"/>
              </a:rPr>
              <a:t>年</a:t>
            </a:r>
            <a:r>
              <a:rPr lang="en-US" altLang="zh-TW" dirty="0">
                <a:latin typeface="Neue Haas Grotesk Text Pro" panose="020B0504020202020204" pitchFamily="34" charset="77"/>
                <a:ea typeface="Microsoft JhengHei" panose="020B0604030504040204" pitchFamily="34" charset="-120"/>
              </a:rPr>
              <a:t>11</a:t>
            </a:r>
            <a:r>
              <a:rPr lang="zh-TW" altLang="en-US" dirty="0">
                <a:latin typeface="Neue Haas Grotesk Text Pro" panose="020B0504020202020204" pitchFamily="34" charset="77"/>
                <a:ea typeface="Microsoft JhengHei" panose="020B0604030504040204" pitchFamily="34" charset="-120"/>
              </a:rPr>
              <a:t>月</a:t>
            </a:r>
            <a:r>
              <a:rPr lang="en-US" altLang="zh-TW" dirty="0">
                <a:latin typeface="Neue Haas Grotesk Text Pro" panose="020B0504020202020204" pitchFamily="34" charset="77"/>
                <a:ea typeface="Microsoft JhengHei" panose="020B0604030504040204" pitchFamily="34" charset="-120"/>
              </a:rPr>
              <a:t>22</a:t>
            </a:r>
            <a:r>
              <a:rPr lang="zh-TW" altLang="en-US" dirty="0">
                <a:latin typeface="Neue Haas Grotesk Text Pro" panose="020B0504020202020204" pitchFamily="34" charset="77"/>
                <a:ea typeface="Microsoft JhengHei" panose="020B0604030504040204" pitchFamily="34" charset="-120"/>
              </a:rPr>
              <a:t>日）</a:t>
            </a:r>
            <a:endParaRPr lang="en-US" dirty="0">
              <a:latin typeface="Neue Haas Grotesk Text Pro" panose="020B0504020202020204" pitchFamily="34" charset="77"/>
              <a:ea typeface="Microsoft JhengHei" panose="020B0604030504040204" pitchFamily="34" charset="-120"/>
            </a:endParaRPr>
          </a:p>
        </p:txBody>
      </p:sp>
      <p:graphicFrame>
        <p:nvGraphicFramePr>
          <p:cNvPr id="6" name="Content Placeholder 5">
            <a:extLst>
              <a:ext uri="{FF2B5EF4-FFF2-40B4-BE49-F238E27FC236}">
                <a16:creationId xmlns:a16="http://schemas.microsoft.com/office/drawing/2014/main" id="{2BAF2BF4-7A56-FD0F-FD07-AA5EFC385DC2}"/>
              </a:ext>
            </a:extLst>
          </p:cNvPr>
          <p:cNvGraphicFramePr>
            <a:graphicFrameLocks noGrp="1"/>
          </p:cNvGraphicFramePr>
          <p:nvPr>
            <p:ph idx="1"/>
            <p:extLst>
              <p:ext uri="{D42A27DB-BD31-4B8C-83A1-F6EECF244321}">
                <p14:modId xmlns:p14="http://schemas.microsoft.com/office/powerpoint/2010/main" val="2960595227"/>
              </p:ext>
            </p:extLst>
          </p:nvPr>
        </p:nvGraphicFramePr>
        <p:xfrm>
          <a:off x="769210" y="1277956"/>
          <a:ext cx="10653579" cy="4942728"/>
        </p:xfrm>
        <a:graphic>
          <a:graphicData uri="http://schemas.openxmlformats.org/drawingml/2006/table">
            <a:tbl>
              <a:tblPr>
                <a:tableStyleId>{B301B821-A1FF-4177-AEE7-76D212191A09}</a:tableStyleId>
              </a:tblPr>
              <a:tblGrid>
                <a:gridCol w="3551193">
                  <a:extLst>
                    <a:ext uri="{9D8B030D-6E8A-4147-A177-3AD203B41FA5}">
                      <a16:colId xmlns:a16="http://schemas.microsoft.com/office/drawing/2014/main" val="4266325515"/>
                    </a:ext>
                  </a:extLst>
                </a:gridCol>
                <a:gridCol w="3551193">
                  <a:extLst>
                    <a:ext uri="{9D8B030D-6E8A-4147-A177-3AD203B41FA5}">
                      <a16:colId xmlns:a16="http://schemas.microsoft.com/office/drawing/2014/main" val="3105529496"/>
                    </a:ext>
                  </a:extLst>
                </a:gridCol>
                <a:gridCol w="3551193">
                  <a:extLst>
                    <a:ext uri="{9D8B030D-6E8A-4147-A177-3AD203B41FA5}">
                      <a16:colId xmlns:a16="http://schemas.microsoft.com/office/drawing/2014/main" val="3498235957"/>
                    </a:ext>
                  </a:extLst>
                </a:gridCol>
              </a:tblGrid>
              <a:tr h="259491">
                <a:tc>
                  <a:txBody>
                    <a:bodyPr/>
                    <a:lstStyle/>
                    <a:p>
                      <a:pPr algn="ctr">
                        <a:buNone/>
                      </a:pPr>
                      <a:r>
                        <a:rPr lang="en-HK" sz="1400" b="1" dirty="0">
                          <a:effectLst/>
                        </a:rPr>
                        <a:t>Model Name</a:t>
                      </a:r>
                    </a:p>
                  </a:txBody>
                  <a:tcPr marL="61235" marR="61235" marT="30618" marB="30618" anchor="ctr"/>
                </a:tc>
                <a:tc>
                  <a:txBody>
                    <a:bodyPr/>
                    <a:lstStyle/>
                    <a:p>
                      <a:pPr algn="ctr">
                        <a:buNone/>
                      </a:pPr>
                      <a:r>
                        <a:rPr lang="en-HK" sz="1400" b="1" dirty="0">
                          <a:effectLst/>
                        </a:rPr>
                        <a:t>Company / Developer</a:t>
                      </a:r>
                    </a:p>
                  </a:txBody>
                  <a:tcPr marL="61235" marR="61235" marT="30618" marB="30618" anchor="ctr"/>
                </a:tc>
                <a:tc>
                  <a:txBody>
                    <a:bodyPr/>
                    <a:lstStyle/>
                    <a:p>
                      <a:pPr algn="ctr">
                        <a:buNone/>
                      </a:pPr>
                      <a:r>
                        <a:rPr lang="en-HK" sz="1400" b="1" dirty="0">
                          <a:effectLst/>
                        </a:rPr>
                        <a:t>URL</a:t>
                      </a:r>
                    </a:p>
                  </a:txBody>
                  <a:tcPr marL="61235" marR="61235" marT="30618" marB="30618" anchor="ctr"/>
                </a:tc>
                <a:extLst>
                  <a:ext uri="{0D108BD9-81ED-4DB2-BD59-A6C34878D82A}">
                    <a16:rowId xmlns:a16="http://schemas.microsoft.com/office/drawing/2014/main" val="3454032056"/>
                  </a:ext>
                </a:extLst>
              </a:tr>
              <a:tr h="259491">
                <a:tc>
                  <a:txBody>
                    <a:bodyPr/>
                    <a:lstStyle/>
                    <a:p>
                      <a:pPr algn="l">
                        <a:buNone/>
                      </a:pPr>
                      <a:r>
                        <a:rPr lang="en-HK" sz="1400" b="1">
                          <a:effectLst/>
                        </a:rPr>
                        <a:t>GPT-5.1</a:t>
                      </a:r>
                      <a:endParaRPr lang="en-HK" sz="1400">
                        <a:effectLst/>
                      </a:endParaRPr>
                    </a:p>
                  </a:txBody>
                  <a:tcPr marL="61235" marR="61235" marT="30618" marB="30618" anchor="ctr"/>
                </a:tc>
                <a:tc>
                  <a:txBody>
                    <a:bodyPr/>
                    <a:lstStyle/>
                    <a:p>
                      <a:pPr algn="l">
                        <a:buNone/>
                      </a:pPr>
                      <a:r>
                        <a:rPr lang="en-HK" sz="1400" dirty="0">
                          <a:effectLst/>
                        </a:rPr>
                        <a:t>OpenAI</a:t>
                      </a:r>
                    </a:p>
                  </a:txBody>
                  <a:tcPr marL="61235" marR="61235" marT="30618" marB="30618" anchor="ctr"/>
                </a:tc>
                <a:tc>
                  <a:txBody>
                    <a:bodyPr/>
                    <a:lstStyle/>
                    <a:p>
                      <a:pPr algn="l">
                        <a:buNone/>
                      </a:pPr>
                      <a:r>
                        <a:rPr lang="en-HK" sz="1400">
                          <a:effectLst/>
                          <a:hlinkClick r:id="rId2"/>
                        </a:rPr>
                        <a:t>https://openai.com/</a:t>
                      </a:r>
                      <a:endParaRPr lang="en-HK" sz="1400">
                        <a:effectLst/>
                      </a:endParaRPr>
                    </a:p>
                  </a:txBody>
                  <a:tcPr marL="61235" marR="61235" marT="30618" marB="30618" anchor="ctr"/>
                </a:tc>
                <a:extLst>
                  <a:ext uri="{0D108BD9-81ED-4DB2-BD59-A6C34878D82A}">
                    <a16:rowId xmlns:a16="http://schemas.microsoft.com/office/drawing/2014/main" val="3432633209"/>
                  </a:ext>
                </a:extLst>
              </a:tr>
              <a:tr h="259491">
                <a:tc>
                  <a:txBody>
                    <a:bodyPr/>
                    <a:lstStyle/>
                    <a:p>
                      <a:pPr algn="l">
                        <a:buNone/>
                      </a:pPr>
                      <a:r>
                        <a:rPr lang="en-HK" sz="1400" b="1">
                          <a:effectLst/>
                        </a:rPr>
                        <a:t>Gemini-3-Pro</a:t>
                      </a:r>
                      <a:endParaRPr lang="en-HK" sz="1400">
                        <a:effectLst/>
                      </a:endParaRPr>
                    </a:p>
                  </a:txBody>
                  <a:tcPr marL="61235" marR="61235" marT="30618" marB="30618" anchor="ctr"/>
                </a:tc>
                <a:tc>
                  <a:txBody>
                    <a:bodyPr/>
                    <a:lstStyle/>
                    <a:p>
                      <a:pPr algn="l">
                        <a:buNone/>
                      </a:pPr>
                      <a:r>
                        <a:rPr lang="en-HK" sz="1400">
                          <a:effectLst/>
                        </a:rPr>
                        <a:t>Google</a:t>
                      </a:r>
                    </a:p>
                  </a:txBody>
                  <a:tcPr marL="61235" marR="61235" marT="30618" marB="30618" anchor="ctr"/>
                </a:tc>
                <a:tc>
                  <a:txBody>
                    <a:bodyPr/>
                    <a:lstStyle/>
                    <a:p>
                      <a:pPr algn="l">
                        <a:buNone/>
                      </a:pPr>
                      <a:r>
                        <a:rPr lang="en-HK" sz="1400">
                          <a:effectLst/>
                          <a:hlinkClick r:id="rId3"/>
                        </a:rPr>
                        <a:t>https://gemini.google.com/</a:t>
                      </a:r>
                      <a:endParaRPr lang="en-HK" sz="1400">
                        <a:effectLst/>
                      </a:endParaRPr>
                    </a:p>
                  </a:txBody>
                  <a:tcPr marL="61235" marR="61235" marT="30618" marB="30618" anchor="ctr"/>
                </a:tc>
                <a:extLst>
                  <a:ext uri="{0D108BD9-81ED-4DB2-BD59-A6C34878D82A}">
                    <a16:rowId xmlns:a16="http://schemas.microsoft.com/office/drawing/2014/main" val="512640133"/>
                  </a:ext>
                </a:extLst>
              </a:tr>
              <a:tr h="259491">
                <a:tc>
                  <a:txBody>
                    <a:bodyPr/>
                    <a:lstStyle/>
                    <a:p>
                      <a:pPr algn="l">
                        <a:buNone/>
                      </a:pPr>
                      <a:r>
                        <a:rPr lang="en-HK" sz="1400" b="1">
                          <a:effectLst/>
                        </a:rPr>
                        <a:t>Claude-4.5</a:t>
                      </a:r>
                      <a:endParaRPr lang="en-HK" sz="1400">
                        <a:effectLst/>
                      </a:endParaRPr>
                    </a:p>
                  </a:txBody>
                  <a:tcPr marL="61235" marR="61235" marT="30618" marB="30618" anchor="ctr"/>
                </a:tc>
                <a:tc>
                  <a:txBody>
                    <a:bodyPr/>
                    <a:lstStyle/>
                    <a:p>
                      <a:pPr algn="l">
                        <a:buNone/>
                      </a:pPr>
                      <a:r>
                        <a:rPr lang="en-HK" sz="1400">
                          <a:effectLst/>
                        </a:rPr>
                        <a:t>Anthropic</a:t>
                      </a:r>
                    </a:p>
                  </a:txBody>
                  <a:tcPr marL="61235" marR="61235" marT="30618" marB="30618" anchor="ctr"/>
                </a:tc>
                <a:tc>
                  <a:txBody>
                    <a:bodyPr/>
                    <a:lstStyle/>
                    <a:p>
                      <a:pPr algn="l">
                        <a:buNone/>
                      </a:pPr>
                      <a:r>
                        <a:rPr lang="en-HK" sz="1400">
                          <a:effectLst/>
                          <a:hlinkClick r:id="rId4"/>
                        </a:rPr>
                        <a:t>https://www.anthropic.com/</a:t>
                      </a:r>
                      <a:endParaRPr lang="en-HK" sz="1400">
                        <a:effectLst/>
                      </a:endParaRPr>
                    </a:p>
                  </a:txBody>
                  <a:tcPr marL="61235" marR="61235" marT="30618" marB="30618" anchor="ctr"/>
                </a:tc>
                <a:extLst>
                  <a:ext uri="{0D108BD9-81ED-4DB2-BD59-A6C34878D82A}">
                    <a16:rowId xmlns:a16="http://schemas.microsoft.com/office/drawing/2014/main" val="2932313576"/>
                  </a:ext>
                </a:extLst>
              </a:tr>
              <a:tr h="259491">
                <a:tc>
                  <a:txBody>
                    <a:bodyPr/>
                    <a:lstStyle/>
                    <a:p>
                      <a:pPr algn="l">
                        <a:buNone/>
                      </a:pPr>
                      <a:r>
                        <a:rPr lang="en-HK" sz="1400" b="1">
                          <a:effectLst/>
                        </a:rPr>
                        <a:t>Grok-4</a:t>
                      </a:r>
                      <a:endParaRPr lang="en-HK" sz="1400">
                        <a:effectLst/>
                      </a:endParaRPr>
                    </a:p>
                  </a:txBody>
                  <a:tcPr marL="61235" marR="61235" marT="30618" marB="30618" anchor="ctr"/>
                </a:tc>
                <a:tc>
                  <a:txBody>
                    <a:bodyPr/>
                    <a:lstStyle/>
                    <a:p>
                      <a:pPr algn="l">
                        <a:buNone/>
                      </a:pPr>
                      <a:r>
                        <a:rPr lang="en-HK" sz="1400">
                          <a:effectLst/>
                        </a:rPr>
                        <a:t>xAI</a:t>
                      </a:r>
                    </a:p>
                  </a:txBody>
                  <a:tcPr marL="61235" marR="61235" marT="30618" marB="30618" anchor="ctr"/>
                </a:tc>
                <a:tc>
                  <a:txBody>
                    <a:bodyPr/>
                    <a:lstStyle/>
                    <a:p>
                      <a:pPr algn="l">
                        <a:buNone/>
                      </a:pPr>
                      <a:r>
                        <a:rPr lang="en-HK" sz="1400">
                          <a:effectLst/>
                          <a:hlinkClick r:id="rId5"/>
                        </a:rPr>
                        <a:t>https://x.ai/</a:t>
                      </a:r>
                      <a:endParaRPr lang="en-HK" sz="1400">
                        <a:effectLst/>
                      </a:endParaRPr>
                    </a:p>
                  </a:txBody>
                  <a:tcPr marL="61235" marR="61235" marT="30618" marB="30618" anchor="ctr"/>
                </a:tc>
                <a:extLst>
                  <a:ext uri="{0D108BD9-81ED-4DB2-BD59-A6C34878D82A}">
                    <a16:rowId xmlns:a16="http://schemas.microsoft.com/office/drawing/2014/main" val="1950131689"/>
                  </a:ext>
                </a:extLst>
              </a:tr>
              <a:tr h="259491">
                <a:tc>
                  <a:txBody>
                    <a:bodyPr/>
                    <a:lstStyle/>
                    <a:p>
                      <a:pPr algn="l">
                        <a:buNone/>
                      </a:pPr>
                      <a:r>
                        <a:rPr lang="en-HK" sz="1400" b="1">
                          <a:effectLst/>
                        </a:rPr>
                        <a:t>Perplexity</a:t>
                      </a:r>
                      <a:endParaRPr lang="en-HK" sz="1400">
                        <a:effectLst/>
                      </a:endParaRPr>
                    </a:p>
                  </a:txBody>
                  <a:tcPr marL="61235" marR="61235" marT="30618" marB="30618" anchor="ctr"/>
                </a:tc>
                <a:tc>
                  <a:txBody>
                    <a:bodyPr/>
                    <a:lstStyle/>
                    <a:p>
                      <a:pPr algn="l">
                        <a:buNone/>
                      </a:pPr>
                      <a:r>
                        <a:rPr lang="en-HK" sz="1400">
                          <a:effectLst/>
                        </a:rPr>
                        <a:t>Perplexity AI</a:t>
                      </a:r>
                    </a:p>
                  </a:txBody>
                  <a:tcPr marL="61235" marR="61235" marT="30618" marB="30618" anchor="ctr"/>
                </a:tc>
                <a:tc>
                  <a:txBody>
                    <a:bodyPr/>
                    <a:lstStyle/>
                    <a:p>
                      <a:pPr algn="l">
                        <a:buNone/>
                      </a:pPr>
                      <a:r>
                        <a:rPr lang="en-HK" sz="1400">
                          <a:effectLst/>
                          <a:hlinkClick r:id="rId6"/>
                        </a:rPr>
                        <a:t>https://www.perplexity.ai/</a:t>
                      </a:r>
                      <a:endParaRPr lang="en-HK" sz="1400">
                        <a:effectLst/>
                      </a:endParaRPr>
                    </a:p>
                  </a:txBody>
                  <a:tcPr marL="61235" marR="61235" marT="30618" marB="30618" anchor="ctr"/>
                </a:tc>
                <a:extLst>
                  <a:ext uri="{0D108BD9-81ED-4DB2-BD59-A6C34878D82A}">
                    <a16:rowId xmlns:a16="http://schemas.microsoft.com/office/drawing/2014/main" val="487184449"/>
                  </a:ext>
                </a:extLst>
              </a:tr>
              <a:tr h="259491">
                <a:tc>
                  <a:txBody>
                    <a:bodyPr/>
                    <a:lstStyle/>
                    <a:p>
                      <a:pPr algn="l">
                        <a:buNone/>
                      </a:pPr>
                      <a:r>
                        <a:rPr lang="en-HK" sz="1400" b="1">
                          <a:effectLst/>
                        </a:rPr>
                        <a:t>Phind</a:t>
                      </a:r>
                      <a:endParaRPr lang="en-HK" sz="1400">
                        <a:effectLst/>
                      </a:endParaRPr>
                    </a:p>
                  </a:txBody>
                  <a:tcPr marL="61235" marR="61235" marT="30618" marB="30618" anchor="ctr"/>
                </a:tc>
                <a:tc>
                  <a:txBody>
                    <a:bodyPr/>
                    <a:lstStyle/>
                    <a:p>
                      <a:pPr algn="l">
                        <a:buNone/>
                      </a:pPr>
                      <a:r>
                        <a:rPr lang="en-HK" sz="1400">
                          <a:effectLst/>
                        </a:rPr>
                        <a:t>Phind</a:t>
                      </a:r>
                    </a:p>
                  </a:txBody>
                  <a:tcPr marL="61235" marR="61235" marT="30618" marB="30618" anchor="ctr"/>
                </a:tc>
                <a:tc>
                  <a:txBody>
                    <a:bodyPr/>
                    <a:lstStyle/>
                    <a:p>
                      <a:pPr algn="l">
                        <a:buNone/>
                      </a:pPr>
                      <a:r>
                        <a:rPr lang="en-HK" sz="1400">
                          <a:effectLst/>
                          <a:hlinkClick r:id="rId7"/>
                        </a:rPr>
                        <a:t>https://www.phind.com/</a:t>
                      </a:r>
                      <a:endParaRPr lang="en-HK" sz="1400">
                        <a:effectLst/>
                      </a:endParaRPr>
                    </a:p>
                  </a:txBody>
                  <a:tcPr marL="61235" marR="61235" marT="30618" marB="30618" anchor="ctr"/>
                </a:tc>
                <a:extLst>
                  <a:ext uri="{0D108BD9-81ED-4DB2-BD59-A6C34878D82A}">
                    <a16:rowId xmlns:a16="http://schemas.microsoft.com/office/drawing/2014/main" val="3183083118"/>
                  </a:ext>
                </a:extLst>
              </a:tr>
              <a:tr h="259491">
                <a:tc>
                  <a:txBody>
                    <a:bodyPr/>
                    <a:lstStyle/>
                    <a:p>
                      <a:pPr algn="l">
                        <a:buNone/>
                      </a:pPr>
                      <a:r>
                        <a:rPr lang="en-HK" sz="1400" b="1">
                          <a:effectLst/>
                        </a:rPr>
                        <a:t>DeepSeek R1 &amp; V3.2-exp</a:t>
                      </a:r>
                      <a:endParaRPr lang="en-HK" sz="1400">
                        <a:effectLst/>
                      </a:endParaRPr>
                    </a:p>
                  </a:txBody>
                  <a:tcPr marL="61235" marR="61235" marT="30618" marB="30618" anchor="ctr"/>
                </a:tc>
                <a:tc>
                  <a:txBody>
                    <a:bodyPr/>
                    <a:lstStyle/>
                    <a:p>
                      <a:pPr algn="l">
                        <a:buNone/>
                      </a:pPr>
                      <a:r>
                        <a:rPr lang="en-HK" sz="1400">
                          <a:effectLst/>
                        </a:rPr>
                        <a:t>DeepSeek</a:t>
                      </a:r>
                    </a:p>
                  </a:txBody>
                  <a:tcPr marL="61235" marR="61235" marT="30618" marB="30618" anchor="ctr"/>
                </a:tc>
                <a:tc>
                  <a:txBody>
                    <a:bodyPr/>
                    <a:lstStyle/>
                    <a:p>
                      <a:pPr algn="l">
                        <a:buNone/>
                      </a:pPr>
                      <a:r>
                        <a:rPr lang="en-HK" sz="1400">
                          <a:effectLst/>
                          <a:hlinkClick r:id="rId8"/>
                        </a:rPr>
                        <a:t>https://www.deepseek.com/</a:t>
                      </a:r>
                      <a:endParaRPr lang="en-HK" sz="1400">
                        <a:effectLst/>
                      </a:endParaRPr>
                    </a:p>
                  </a:txBody>
                  <a:tcPr marL="61235" marR="61235" marT="30618" marB="30618" anchor="ctr"/>
                </a:tc>
                <a:extLst>
                  <a:ext uri="{0D108BD9-81ED-4DB2-BD59-A6C34878D82A}">
                    <a16:rowId xmlns:a16="http://schemas.microsoft.com/office/drawing/2014/main" val="3988669412"/>
                  </a:ext>
                </a:extLst>
              </a:tr>
              <a:tr h="259491">
                <a:tc>
                  <a:txBody>
                    <a:bodyPr/>
                    <a:lstStyle/>
                    <a:p>
                      <a:pPr algn="l">
                        <a:buNone/>
                      </a:pPr>
                      <a:r>
                        <a:rPr lang="en-HK" sz="1400" b="1">
                          <a:effectLst/>
                        </a:rPr>
                        <a:t>Kimi</a:t>
                      </a:r>
                      <a:endParaRPr lang="en-HK" sz="1400">
                        <a:effectLst/>
                      </a:endParaRPr>
                    </a:p>
                  </a:txBody>
                  <a:tcPr marL="61235" marR="61235" marT="30618" marB="30618" anchor="ctr"/>
                </a:tc>
                <a:tc>
                  <a:txBody>
                    <a:bodyPr/>
                    <a:lstStyle/>
                    <a:p>
                      <a:pPr algn="l">
                        <a:buNone/>
                      </a:pPr>
                      <a:r>
                        <a:rPr lang="en-HK" sz="1400">
                          <a:effectLst/>
                        </a:rPr>
                        <a:t>Moonshot AI</a:t>
                      </a:r>
                    </a:p>
                  </a:txBody>
                  <a:tcPr marL="61235" marR="61235" marT="30618" marB="30618" anchor="ctr"/>
                </a:tc>
                <a:tc>
                  <a:txBody>
                    <a:bodyPr/>
                    <a:lstStyle/>
                    <a:p>
                      <a:pPr algn="l">
                        <a:buNone/>
                      </a:pPr>
                      <a:r>
                        <a:rPr lang="en-HK" sz="1400">
                          <a:effectLst/>
                          <a:hlinkClick r:id="rId9"/>
                        </a:rPr>
                        <a:t>https://kimi.moonshot.cn/</a:t>
                      </a:r>
                      <a:endParaRPr lang="en-HK" sz="1400">
                        <a:effectLst/>
                      </a:endParaRPr>
                    </a:p>
                  </a:txBody>
                  <a:tcPr marL="61235" marR="61235" marT="30618" marB="30618" anchor="ctr"/>
                </a:tc>
                <a:extLst>
                  <a:ext uri="{0D108BD9-81ED-4DB2-BD59-A6C34878D82A}">
                    <a16:rowId xmlns:a16="http://schemas.microsoft.com/office/drawing/2014/main" val="1717569506"/>
                  </a:ext>
                </a:extLst>
              </a:tr>
              <a:tr h="259491">
                <a:tc>
                  <a:txBody>
                    <a:bodyPr/>
                    <a:lstStyle/>
                    <a:p>
                      <a:pPr algn="l">
                        <a:buNone/>
                      </a:pPr>
                      <a:r>
                        <a:rPr lang="en-HK" sz="1400" b="1">
                          <a:effectLst/>
                        </a:rPr>
                        <a:t>Qwen 3 / Tongyi Qianwen</a:t>
                      </a:r>
                      <a:endParaRPr lang="en-HK" sz="1400">
                        <a:effectLst/>
                      </a:endParaRPr>
                    </a:p>
                  </a:txBody>
                  <a:tcPr marL="61235" marR="61235" marT="30618" marB="30618" anchor="ctr"/>
                </a:tc>
                <a:tc>
                  <a:txBody>
                    <a:bodyPr/>
                    <a:lstStyle/>
                    <a:p>
                      <a:pPr algn="l">
                        <a:buNone/>
                      </a:pPr>
                      <a:r>
                        <a:rPr lang="en-HK" sz="1400">
                          <a:effectLst/>
                        </a:rPr>
                        <a:t>Alibaba Cloud</a:t>
                      </a:r>
                    </a:p>
                  </a:txBody>
                  <a:tcPr marL="61235" marR="61235" marT="30618" marB="30618" anchor="ctr"/>
                </a:tc>
                <a:tc>
                  <a:txBody>
                    <a:bodyPr/>
                    <a:lstStyle/>
                    <a:p>
                      <a:pPr algn="l">
                        <a:buNone/>
                      </a:pPr>
                      <a:r>
                        <a:rPr lang="en-HK" sz="1400">
                          <a:effectLst/>
                          <a:hlinkClick r:id="rId10"/>
                        </a:rPr>
                        <a:t>https://www.qianwen.com/</a:t>
                      </a:r>
                      <a:endParaRPr lang="en-HK" sz="1400">
                        <a:effectLst/>
                      </a:endParaRPr>
                    </a:p>
                  </a:txBody>
                  <a:tcPr marL="61235" marR="61235" marT="30618" marB="30618" anchor="ctr"/>
                </a:tc>
                <a:extLst>
                  <a:ext uri="{0D108BD9-81ED-4DB2-BD59-A6C34878D82A}">
                    <a16:rowId xmlns:a16="http://schemas.microsoft.com/office/drawing/2014/main" val="1947634056"/>
                  </a:ext>
                </a:extLst>
              </a:tr>
              <a:tr h="259491">
                <a:tc>
                  <a:txBody>
                    <a:bodyPr/>
                    <a:lstStyle/>
                    <a:p>
                      <a:pPr algn="l">
                        <a:buNone/>
                      </a:pPr>
                      <a:r>
                        <a:rPr lang="en-HK" sz="1400" b="1">
                          <a:effectLst/>
                        </a:rPr>
                        <a:t>Llama 4</a:t>
                      </a:r>
                      <a:endParaRPr lang="en-HK" sz="1400">
                        <a:effectLst/>
                      </a:endParaRPr>
                    </a:p>
                  </a:txBody>
                  <a:tcPr marL="61235" marR="61235" marT="30618" marB="30618" anchor="ctr"/>
                </a:tc>
                <a:tc>
                  <a:txBody>
                    <a:bodyPr/>
                    <a:lstStyle/>
                    <a:p>
                      <a:pPr algn="l">
                        <a:buNone/>
                      </a:pPr>
                      <a:r>
                        <a:rPr lang="en-HK" sz="1400">
                          <a:effectLst/>
                        </a:rPr>
                        <a:t>Meta</a:t>
                      </a:r>
                    </a:p>
                  </a:txBody>
                  <a:tcPr marL="61235" marR="61235" marT="30618" marB="30618" anchor="ctr"/>
                </a:tc>
                <a:tc>
                  <a:txBody>
                    <a:bodyPr/>
                    <a:lstStyle/>
                    <a:p>
                      <a:pPr algn="l">
                        <a:buNone/>
                      </a:pPr>
                      <a:r>
                        <a:rPr lang="en-HK" sz="1400">
                          <a:effectLst/>
                          <a:hlinkClick r:id="rId11"/>
                        </a:rPr>
                        <a:t>https://www.llama.com/</a:t>
                      </a:r>
                      <a:endParaRPr lang="en-HK" sz="1400">
                        <a:effectLst/>
                      </a:endParaRPr>
                    </a:p>
                  </a:txBody>
                  <a:tcPr marL="61235" marR="61235" marT="30618" marB="30618" anchor="ctr"/>
                </a:tc>
                <a:extLst>
                  <a:ext uri="{0D108BD9-81ED-4DB2-BD59-A6C34878D82A}">
                    <a16:rowId xmlns:a16="http://schemas.microsoft.com/office/drawing/2014/main" val="3140019222"/>
                  </a:ext>
                </a:extLst>
              </a:tr>
              <a:tr h="259491">
                <a:tc>
                  <a:txBody>
                    <a:bodyPr/>
                    <a:lstStyle/>
                    <a:p>
                      <a:pPr algn="l">
                        <a:buNone/>
                      </a:pPr>
                      <a:r>
                        <a:rPr lang="en-HK" sz="1400" b="1">
                          <a:effectLst/>
                        </a:rPr>
                        <a:t>Doubao (</a:t>
                      </a:r>
                      <a:r>
                        <a:rPr lang="ja-JP" altLang="en-US" sz="1400" b="1">
                          <a:effectLst/>
                        </a:rPr>
                        <a:t>豆包</a:t>
                      </a:r>
                      <a:r>
                        <a:rPr lang="en-US" altLang="ja-JP" sz="1400" b="1">
                          <a:effectLst/>
                        </a:rPr>
                        <a:t>)</a:t>
                      </a:r>
                      <a:endParaRPr lang="ja-JP" altLang="en-US" sz="1400">
                        <a:effectLst/>
                      </a:endParaRPr>
                    </a:p>
                  </a:txBody>
                  <a:tcPr marL="61235" marR="61235" marT="30618" marB="30618" anchor="ctr"/>
                </a:tc>
                <a:tc>
                  <a:txBody>
                    <a:bodyPr/>
                    <a:lstStyle/>
                    <a:p>
                      <a:pPr algn="l">
                        <a:buNone/>
                      </a:pPr>
                      <a:r>
                        <a:rPr lang="en-HK" sz="1400">
                          <a:effectLst/>
                        </a:rPr>
                        <a:t>ByteDance</a:t>
                      </a:r>
                    </a:p>
                  </a:txBody>
                  <a:tcPr marL="61235" marR="61235" marT="30618" marB="30618" anchor="ctr"/>
                </a:tc>
                <a:tc>
                  <a:txBody>
                    <a:bodyPr/>
                    <a:lstStyle/>
                    <a:p>
                      <a:pPr algn="l">
                        <a:buNone/>
                      </a:pPr>
                      <a:r>
                        <a:rPr lang="en-HK" sz="1400">
                          <a:effectLst/>
                          <a:hlinkClick r:id="rId12"/>
                        </a:rPr>
                        <a:t>https://www.doubao.com/</a:t>
                      </a:r>
                      <a:endParaRPr lang="en-HK" sz="1400">
                        <a:effectLst/>
                      </a:endParaRPr>
                    </a:p>
                  </a:txBody>
                  <a:tcPr marL="61235" marR="61235" marT="30618" marB="30618" anchor="ctr"/>
                </a:tc>
                <a:extLst>
                  <a:ext uri="{0D108BD9-81ED-4DB2-BD59-A6C34878D82A}">
                    <a16:rowId xmlns:a16="http://schemas.microsoft.com/office/drawing/2014/main" val="445476179"/>
                  </a:ext>
                </a:extLst>
              </a:tr>
              <a:tr h="259491">
                <a:tc>
                  <a:txBody>
                    <a:bodyPr/>
                    <a:lstStyle/>
                    <a:p>
                      <a:pPr algn="l">
                        <a:buNone/>
                      </a:pPr>
                      <a:r>
                        <a:rPr lang="en-HK" sz="1400" b="1">
                          <a:effectLst/>
                        </a:rPr>
                        <a:t>Metaso (</a:t>
                      </a:r>
                      <a:r>
                        <a:rPr lang="ja-JP" altLang="en-US" sz="1400" b="1">
                          <a:effectLst/>
                        </a:rPr>
                        <a:t>秘塔</a:t>
                      </a:r>
                      <a:r>
                        <a:rPr lang="en-US" altLang="ja-JP" sz="1400" b="1">
                          <a:effectLst/>
                        </a:rPr>
                        <a:t>)</a:t>
                      </a:r>
                      <a:endParaRPr lang="ja-JP" altLang="en-US" sz="1400">
                        <a:effectLst/>
                      </a:endParaRPr>
                    </a:p>
                  </a:txBody>
                  <a:tcPr marL="61235" marR="61235" marT="30618" marB="30618" anchor="ctr"/>
                </a:tc>
                <a:tc>
                  <a:txBody>
                    <a:bodyPr/>
                    <a:lstStyle/>
                    <a:p>
                      <a:pPr algn="l">
                        <a:buNone/>
                      </a:pPr>
                      <a:r>
                        <a:rPr lang="en-HK" sz="1400">
                          <a:effectLst/>
                        </a:rPr>
                        <a:t>Metaso</a:t>
                      </a:r>
                    </a:p>
                  </a:txBody>
                  <a:tcPr marL="61235" marR="61235" marT="30618" marB="30618" anchor="ctr"/>
                </a:tc>
                <a:tc>
                  <a:txBody>
                    <a:bodyPr/>
                    <a:lstStyle/>
                    <a:p>
                      <a:pPr algn="l">
                        <a:buNone/>
                      </a:pPr>
                      <a:r>
                        <a:rPr lang="en-HK" sz="1400">
                          <a:effectLst/>
                          <a:hlinkClick r:id="rId13"/>
                        </a:rPr>
                        <a:t>https://metaso.cn/</a:t>
                      </a:r>
                      <a:endParaRPr lang="en-HK" sz="1400">
                        <a:effectLst/>
                      </a:endParaRPr>
                    </a:p>
                  </a:txBody>
                  <a:tcPr marL="61235" marR="61235" marT="30618" marB="30618" anchor="ctr"/>
                </a:tc>
                <a:extLst>
                  <a:ext uri="{0D108BD9-81ED-4DB2-BD59-A6C34878D82A}">
                    <a16:rowId xmlns:a16="http://schemas.microsoft.com/office/drawing/2014/main" val="2129199601"/>
                  </a:ext>
                </a:extLst>
              </a:tr>
              <a:tr h="259491">
                <a:tc>
                  <a:txBody>
                    <a:bodyPr/>
                    <a:lstStyle/>
                    <a:p>
                      <a:pPr algn="l">
                        <a:buNone/>
                      </a:pPr>
                      <a:r>
                        <a:rPr lang="en-HK" sz="1400" b="1" dirty="0">
                          <a:effectLst/>
                        </a:rPr>
                        <a:t>ChatGLM-4.6 (</a:t>
                      </a:r>
                      <a:r>
                        <a:rPr lang="ja-JP" altLang="en-US" sz="1400" b="1">
                          <a:effectLst/>
                        </a:rPr>
                        <a:t>智谱清言</a:t>
                      </a:r>
                      <a:r>
                        <a:rPr lang="en-US" altLang="ja-JP" sz="1400" b="1" dirty="0">
                          <a:effectLst/>
                        </a:rPr>
                        <a:t>)</a:t>
                      </a:r>
                      <a:endParaRPr lang="ja-JP" altLang="en-US" sz="1400">
                        <a:effectLst/>
                      </a:endParaRPr>
                    </a:p>
                  </a:txBody>
                  <a:tcPr marL="61235" marR="61235" marT="30618" marB="30618" anchor="ctr"/>
                </a:tc>
                <a:tc>
                  <a:txBody>
                    <a:bodyPr/>
                    <a:lstStyle/>
                    <a:p>
                      <a:pPr algn="l">
                        <a:buNone/>
                      </a:pPr>
                      <a:r>
                        <a:rPr lang="en-HK" sz="1400">
                          <a:effectLst/>
                        </a:rPr>
                        <a:t>Zhipu AI</a:t>
                      </a:r>
                    </a:p>
                  </a:txBody>
                  <a:tcPr marL="61235" marR="61235" marT="30618" marB="30618" anchor="ctr"/>
                </a:tc>
                <a:tc>
                  <a:txBody>
                    <a:bodyPr/>
                    <a:lstStyle/>
                    <a:p>
                      <a:pPr algn="l">
                        <a:buNone/>
                      </a:pPr>
                      <a:r>
                        <a:rPr lang="en-HK" sz="1400">
                          <a:effectLst/>
                          <a:hlinkClick r:id="rId14"/>
                        </a:rPr>
                        <a:t>https://chatglm.cn/</a:t>
                      </a:r>
                      <a:endParaRPr lang="en-HK" sz="1400">
                        <a:effectLst/>
                      </a:endParaRPr>
                    </a:p>
                  </a:txBody>
                  <a:tcPr marL="61235" marR="61235" marT="30618" marB="30618" anchor="ctr"/>
                </a:tc>
                <a:extLst>
                  <a:ext uri="{0D108BD9-81ED-4DB2-BD59-A6C34878D82A}">
                    <a16:rowId xmlns:a16="http://schemas.microsoft.com/office/drawing/2014/main" val="509657824"/>
                  </a:ext>
                </a:extLst>
              </a:tr>
              <a:tr h="258617">
                <a:tc>
                  <a:txBody>
                    <a:bodyPr/>
                    <a:lstStyle/>
                    <a:p>
                      <a:pPr algn="l">
                        <a:buNone/>
                      </a:pPr>
                      <a:r>
                        <a:rPr lang="en-HK" sz="1400" b="1" dirty="0">
                          <a:effectLst/>
                        </a:rPr>
                        <a:t>Ernie Bot (</a:t>
                      </a:r>
                      <a:r>
                        <a:rPr lang="ja-JP" altLang="en-US" sz="1400" b="1">
                          <a:effectLst/>
                        </a:rPr>
                        <a:t>文心一言</a:t>
                      </a:r>
                      <a:r>
                        <a:rPr lang="en-US" altLang="ja-JP" sz="1400" b="1" dirty="0">
                          <a:effectLst/>
                        </a:rPr>
                        <a:t>)</a:t>
                      </a:r>
                      <a:endParaRPr lang="ja-JP" altLang="en-US" sz="1400">
                        <a:effectLst/>
                      </a:endParaRPr>
                    </a:p>
                  </a:txBody>
                  <a:tcPr marL="61235" marR="61235" marT="30618" marB="30618" anchor="ctr"/>
                </a:tc>
                <a:tc>
                  <a:txBody>
                    <a:bodyPr/>
                    <a:lstStyle/>
                    <a:p>
                      <a:pPr algn="l">
                        <a:buNone/>
                      </a:pPr>
                      <a:r>
                        <a:rPr lang="en-HK" sz="1400">
                          <a:effectLst/>
                        </a:rPr>
                        <a:t>Baidu</a:t>
                      </a:r>
                    </a:p>
                  </a:txBody>
                  <a:tcPr marL="61235" marR="61235" marT="30618" marB="30618" anchor="ctr"/>
                </a:tc>
                <a:tc>
                  <a:txBody>
                    <a:bodyPr/>
                    <a:lstStyle/>
                    <a:p>
                      <a:pPr algn="l">
                        <a:buNone/>
                      </a:pPr>
                      <a:r>
                        <a:rPr lang="en-HK" sz="1400">
                          <a:effectLst/>
                          <a:hlinkClick r:id="rId15"/>
                        </a:rPr>
                        <a:t>https://yiyan.baidu.com/</a:t>
                      </a:r>
                      <a:endParaRPr lang="en-HK" sz="1400">
                        <a:effectLst/>
                      </a:endParaRPr>
                    </a:p>
                  </a:txBody>
                  <a:tcPr marL="61235" marR="61235" marT="30618" marB="30618" anchor="ctr"/>
                </a:tc>
                <a:extLst>
                  <a:ext uri="{0D108BD9-81ED-4DB2-BD59-A6C34878D82A}">
                    <a16:rowId xmlns:a16="http://schemas.microsoft.com/office/drawing/2014/main" val="3324428683"/>
                  </a:ext>
                </a:extLst>
              </a:tr>
              <a:tr h="259491">
                <a:tc>
                  <a:txBody>
                    <a:bodyPr/>
                    <a:lstStyle/>
                    <a:p>
                      <a:pPr algn="l">
                        <a:buNone/>
                      </a:pPr>
                      <a:r>
                        <a:rPr lang="en-HK" sz="1400" b="1" dirty="0" err="1">
                          <a:effectLst/>
                        </a:rPr>
                        <a:t>SenseChat</a:t>
                      </a:r>
                      <a:r>
                        <a:rPr lang="en-HK" sz="1400" b="1" dirty="0">
                          <a:effectLst/>
                        </a:rPr>
                        <a:t> (</a:t>
                      </a:r>
                      <a:r>
                        <a:rPr lang="ja-JP" altLang="en-US" sz="1400" b="1">
                          <a:effectLst/>
                        </a:rPr>
                        <a:t>商量</a:t>
                      </a:r>
                      <a:r>
                        <a:rPr lang="en-US" altLang="ja-JP" sz="1400" b="1" dirty="0">
                          <a:effectLst/>
                        </a:rPr>
                        <a:t>)</a:t>
                      </a:r>
                      <a:endParaRPr lang="ja-JP" altLang="en-US" sz="1400">
                        <a:effectLst/>
                      </a:endParaRPr>
                    </a:p>
                  </a:txBody>
                  <a:tcPr marL="61235" marR="61235" marT="30618" marB="30618" anchor="ctr"/>
                </a:tc>
                <a:tc>
                  <a:txBody>
                    <a:bodyPr/>
                    <a:lstStyle/>
                    <a:p>
                      <a:pPr algn="l">
                        <a:buNone/>
                      </a:pPr>
                      <a:r>
                        <a:rPr lang="en-HK" sz="1400">
                          <a:effectLst/>
                        </a:rPr>
                        <a:t>SenseTime</a:t>
                      </a:r>
                    </a:p>
                  </a:txBody>
                  <a:tcPr marL="61235" marR="61235" marT="30618" marB="30618" anchor="ctr"/>
                </a:tc>
                <a:tc>
                  <a:txBody>
                    <a:bodyPr/>
                    <a:lstStyle/>
                    <a:p>
                      <a:pPr algn="l">
                        <a:buNone/>
                      </a:pPr>
                      <a:r>
                        <a:rPr lang="en-HK" sz="1400">
                          <a:effectLst/>
                          <a:hlinkClick r:id="rId16"/>
                        </a:rPr>
                        <a:t>https://chat.sensetime.com/</a:t>
                      </a:r>
                      <a:endParaRPr lang="en-HK" sz="1400">
                        <a:effectLst/>
                      </a:endParaRPr>
                    </a:p>
                  </a:txBody>
                  <a:tcPr marL="61235" marR="61235" marT="30618" marB="30618" anchor="ctr"/>
                </a:tc>
                <a:extLst>
                  <a:ext uri="{0D108BD9-81ED-4DB2-BD59-A6C34878D82A}">
                    <a16:rowId xmlns:a16="http://schemas.microsoft.com/office/drawing/2014/main" val="3919260171"/>
                  </a:ext>
                </a:extLst>
              </a:tr>
              <a:tr h="259491">
                <a:tc>
                  <a:txBody>
                    <a:bodyPr/>
                    <a:lstStyle/>
                    <a:p>
                      <a:pPr algn="l">
                        <a:buNone/>
                      </a:pPr>
                      <a:r>
                        <a:rPr lang="en-HK" sz="1400" b="1" dirty="0" err="1">
                          <a:effectLst/>
                        </a:rPr>
                        <a:t>Yuanbao</a:t>
                      </a:r>
                      <a:r>
                        <a:rPr lang="en-HK" sz="1400" b="1" dirty="0">
                          <a:effectLst/>
                        </a:rPr>
                        <a:t> (</a:t>
                      </a:r>
                      <a:r>
                        <a:rPr lang="ja-JP" altLang="en-US" sz="1400" b="1">
                          <a:effectLst/>
                        </a:rPr>
                        <a:t>騰訊元寶</a:t>
                      </a:r>
                      <a:r>
                        <a:rPr lang="en-US" altLang="ja-JP" sz="1400" b="1" dirty="0">
                          <a:effectLst/>
                        </a:rPr>
                        <a:t>)</a:t>
                      </a:r>
                      <a:endParaRPr lang="ja-JP" altLang="en-US" sz="1400">
                        <a:effectLst/>
                      </a:endParaRPr>
                    </a:p>
                  </a:txBody>
                  <a:tcPr marL="61235" marR="61235" marT="30618" marB="30618" anchor="ctr"/>
                </a:tc>
                <a:tc>
                  <a:txBody>
                    <a:bodyPr/>
                    <a:lstStyle/>
                    <a:p>
                      <a:pPr algn="l">
                        <a:buNone/>
                      </a:pPr>
                      <a:r>
                        <a:rPr lang="en-HK" sz="1400">
                          <a:effectLst/>
                        </a:rPr>
                        <a:t>Tencent</a:t>
                      </a:r>
                    </a:p>
                  </a:txBody>
                  <a:tcPr marL="61235" marR="61235" marT="30618" marB="30618" anchor="ctr"/>
                </a:tc>
                <a:tc>
                  <a:txBody>
                    <a:bodyPr/>
                    <a:lstStyle/>
                    <a:p>
                      <a:pPr algn="l">
                        <a:buNone/>
                      </a:pPr>
                      <a:r>
                        <a:rPr lang="en-HK" sz="1400">
                          <a:effectLst/>
                          <a:hlinkClick r:id="rId17"/>
                        </a:rPr>
                        <a:t>https://yuanbao.tencent.com/</a:t>
                      </a:r>
                      <a:endParaRPr lang="en-HK" sz="1400">
                        <a:effectLst/>
                      </a:endParaRPr>
                    </a:p>
                  </a:txBody>
                  <a:tcPr marL="61235" marR="61235" marT="30618" marB="30618" anchor="ctr"/>
                </a:tc>
                <a:extLst>
                  <a:ext uri="{0D108BD9-81ED-4DB2-BD59-A6C34878D82A}">
                    <a16:rowId xmlns:a16="http://schemas.microsoft.com/office/drawing/2014/main" val="3938656258"/>
                  </a:ext>
                </a:extLst>
              </a:tr>
              <a:tr h="259491">
                <a:tc>
                  <a:txBody>
                    <a:bodyPr/>
                    <a:lstStyle/>
                    <a:p>
                      <a:pPr algn="l">
                        <a:buNone/>
                      </a:pPr>
                      <a:r>
                        <a:rPr lang="en-HK" sz="1400" b="1">
                          <a:effectLst/>
                        </a:rPr>
                        <a:t>Skywork (</a:t>
                      </a:r>
                      <a:r>
                        <a:rPr lang="ja-JP" altLang="en-US" sz="1400" b="1">
                          <a:effectLst/>
                        </a:rPr>
                        <a:t>天工 </a:t>
                      </a:r>
                      <a:r>
                        <a:rPr lang="en-HK" sz="1400" b="1">
                          <a:effectLst/>
                        </a:rPr>
                        <a:t>AI)</a:t>
                      </a:r>
                      <a:endParaRPr lang="en-HK" sz="1400">
                        <a:effectLst/>
                      </a:endParaRPr>
                    </a:p>
                  </a:txBody>
                  <a:tcPr marL="61235" marR="61235" marT="30618" marB="30618" anchor="ctr"/>
                </a:tc>
                <a:tc>
                  <a:txBody>
                    <a:bodyPr/>
                    <a:lstStyle/>
                    <a:p>
                      <a:pPr algn="l">
                        <a:buNone/>
                      </a:pPr>
                      <a:r>
                        <a:rPr lang="en-HK" sz="1400">
                          <a:effectLst/>
                        </a:rPr>
                        <a:t>Skywork AI</a:t>
                      </a:r>
                    </a:p>
                  </a:txBody>
                  <a:tcPr marL="61235" marR="61235" marT="30618" marB="30618" anchor="ctr"/>
                </a:tc>
                <a:tc>
                  <a:txBody>
                    <a:bodyPr/>
                    <a:lstStyle/>
                    <a:p>
                      <a:pPr algn="l">
                        <a:buNone/>
                      </a:pPr>
                      <a:r>
                        <a:rPr lang="en-HK" sz="1400" dirty="0">
                          <a:effectLst/>
                          <a:hlinkClick r:id="rId18"/>
                        </a:rPr>
                        <a:t>https://skywork.ai/</a:t>
                      </a:r>
                      <a:endParaRPr lang="en-HK" sz="1400" dirty="0">
                        <a:effectLst/>
                      </a:endParaRPr>
                    </a:p>
                  </a:txBody>
                  <a:tcPr marL="61235" marR="61235" marT="30618" marB="30618" anchor="ctr"/>
                </a:tc>
                <a:extLst>
                  <a:ext uri="{0D108BD9-81ED-4DB2-BD59-A6C34878D82A}">
                    <a16:rowId xmlns:a16="http://schemas.microsoft.com/office/drawing/2014/main" val="702657141"/>
                  </a:ext>
                </a:extLst>
              </a:tr>
            </a:tbl>
          </a:graphicData>
        </a:graphic>
      </p:graphicFrame>
    </p:spTree>
    <p:extLst>
      <p:ext uri="{BB962C8B-B14F-4D97-AF65-F5344CB8AC3E}">
        <p14:creationId xmlns:p14="http://schemas.microsoft.com/office/powerpoint/2010/main" val="20096264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C19BC-C01C-9138-3FFE-81A9A90172A4}"/>
              </a:ext>
            </a:extLst>
          </p:cNvPr>
          <p:cNvSpPr>
            <a:spLocks noGrp="1"/>
          </p:cNvSpPr>
          <p:nvPr>
            <p:ph type="title"/>
          </p:nvPr>
        </p:nvSpPr>
        <p:spPr/>
        <p:txBody>
          <a:bodyPr/>
          <a:lstStyle/>
          <a:p>
            <a:r>
              <a:rPr lang="en-US" dirty="0" err="1">
                <a:latin typeface="Microsoft JhengHei" panose="020B0604030504040204" pitchFamily="34" charset="-120"/>
                <a:ea typeface="Microsoft JhengHei" panose="020B0604030504040204" pitchFamily="34" charset="-120"/>
              </a:rPr>
              <a:t>其他重點</a:t>
            </a:r>
            <a:endParaRPr lang="en-US" dirty="0">
              <a:latin typeface="Microsoft JhengHei" panose="020B0604030504040204" pitchFamily="34" charset="-120"/>
              <a:ea typeface="Microsoft JhengHei" panose="020B0604030504040204" pitchFamily="34" charset="-120"/>
            </a:endParaRPr>
          </a:p>
        </p:txBody>
      </p:sp>
      <p:pic>
        <p:nvPicPr>
          <p:cNvPr id="5" name="Content Placeholder 4">
            <a:extLst>
              <a:ext uri="{FF2B5EF4-FFF2-40B4-BE49-F238E27FC236}">
                <a16:creationId xmlns:a16="http://schemas.microsoft.com/office/drawing/2014/main" id="{131BAA05-60BD-80FC-351B-0DA42982C54A}"/>
              </a:ext>
            </a:extLst>
          </p:cNvPr>
          <p:cNvPicPr>
            <a:picLocks noGrp="1" noChangeAspect="1"/>
          </p:cNvPicPr>
          <p:nvPr>
            <p:ph idx="1"/>
          </p:nvPr>
        </p:nvPicPr>
        <p:blipFill>
          <a:blip r:embed="rId2"/>
          <a:stretch>
            <a:fillRect/>
          </a:stretch>
        </p:blipFill>
        <p:spPr>
          <a:xfrm>
            <a:off x="1183100" y="1229392"/>
            <a:ext cx="9825800" cy="5359528"/>
          </a:xfrm>
          <a:prstGeom prst="rect">
            <a:avLst/>
          </a:prstGeom>
        </p:spPr>
      </p:pic>
    </p:spTree>
    <p:extLst>
      <p:ext uri="{BB962C8B-B14F-4D97-AF65-F5344CB8AC3E}">
        <p14:creationId xmlns:p14="http://schemas.microsoft.com/office/powerpoint/2010/main" val="40750963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80B44E-7E0F-E721-A944-F0D8E1D851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7C93A7-3017-E05B-F324-7B39A71BA61D}"/>
              </a:ext>
            </a:extLst>
          </p:cNvPr>
          <p:cNvSpPr>
            <a:spLocks noGrp="1"/>
          </p:cNvSpPr>
          <p:nvPr>
            <p:ph type="ctrTitle"/>
          </p:nvPr>
        </p:nvSpPr>
        <p:spPr/>
        <p:txBody>
          <a:bodyPr>
            <a:normAutofit/>
          </a:bodyPr>
          <a:lstStyle/>
          <a:p>
            <a:r>
              <a:rPr lang="en-US" altLang="zh-TW" sz="4400" dirty="0">
                <a:latin typeface="Microsoft JhengHei" panose="020B0604030504040204" pitchFamily="34" charset="-120"/>
                <a:ea typeface="Microsoft JhengHei" panose="020B0604030504040204" pitchFamily="34" charset="-120"/>
              </a:rPr>
              <a:t>2.</a:t>
            </a:r>
            <a:r>
              <a:rPr lang="zh-TW" altLang="en-US" sz="4400" dirty="0">
                <a:latin typeface="Microsoft JhengHei" panose="020B0604030504040204" pitchFamily="34" charset="-120"/>
                <a:ea typeface="Microsoft JhengHei" panose="020B0604030504040204" pitchFamily="34" charset="-120"/>
              </a:rPr>
              <a:t> </a:t>
            </a:r>
            <a:r>
              <a:rPr lang="en-HK" sz="4400" dirty="0" err="1">
                <a:latin typeface="Microsoft JhengHei" panose="020B0604030504040204" pitchFamily="34" charset="-120"/>
                <a:ea typeface="Microsoft JhengHei" panose="020B0604030504040204" pitchFamily="34" charset="-120"/>
              </a:rPr>
              <a:t>掌握譯後編輯</a:t>
            </a:r>
            <a:r>
              <a:rPr lang="zh-TW" altLang="en-US" sz="4400" dirty="0">
                <a:latin typeface="Microsoft JhengHei" panose="020B0604030504040204" pitchFamily="34" charset="-120"/>
                <a:ea typeface="Microsoft JhengHei" panose="020B0604030504040204" pitchFamily="34" charset="-120"/>
              </a:rPr>
              <a:t>：六大策略</a:t>
            </a:r>
            <a:endParaRPr lang="en-US" sz="4400" dirty="0"/>
          </a:p>
        </p:txBody>
      </p:sp>
      <p:sp>
        <p:nvSpPr>
          <p:cNvPr id="3" name="Subtitle 2">
            <a:extLst>
              <a:ext uri="{FF2B5EF4-FFF2-40B4-BE49-F238E27FC236}">
                <a16:creationId xmlns:a16="http://schemas.microsoft.com/office/drawing/2014/main" id="{3B49E4E2-9DCC-B26D-5A1E-A74D188E87A6}"/>
              </a:ext>
            </a:extLst>
          </p:cNvPr>
          <p:cNvSpPr>
            <a:spLocks noGrp="1"/>
          </p:cNvSpPr>
          <p:nvPr>
            <p:ph type="subTitle" idx="1"/>
          </p:nvPr>
        </p:nvSpPr>
        <p:spPr/>
        <p:txBody>
          <a:bodyPr/>
          <a:lstStyle/>
          <a:p>
            <a:endParaRPr lang="en-US"/>
          </a:p>
        </p:txBody>
      </p:sp>
      <p:pic>
        <p:nvPicPr>
          <p:cNvPr id="6" name="Picture Placeholder 5" descr="A person holding a book and a pen&#10;&#10;AI-generated content may be incorrect.">
            <a:extLst>
              <a:ext uri="{FF2B5EF4-FFF2-40B4-BE49-F238E27FC236}">
                <a16:creationId xmlns:a16="http://schemas.microsoft.com/office/drawing/2014/main" id="{8ED87B09-1B56-4224-7284-FDFA22802D00}"/>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536591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C46B4-0959-2DBC-5C37-80B8F04DB485}"/>
              </a:ext>
            </a:extLst>
          </p:cNvPr>
          <p:cNvSpPr>
            <a:spLocks noGrp="1"/>
          </p:cNvSpPr>
          <p:nvPr>
            <p:ph type="title"/>
          </p:nvPr>
        </p:nvSpPr>
        <p:spPr/>
        <p:txBody>
          <a:bodyPr/>
          <a:lstStyle/>
          <a:p>
            <a:r>
              <a:rPr lang="en-US" dirty="0" err="1">
                <a:latin typeface="Microsoft JhengHei" panose="020B0604030504040204" pitchFamily="34" charset="-120"/>
                <a:ea typeface="Microsoft JhengHei" panose="020B0604030504040204" pitchFamily="34" charset="-120"/>
              </a:rPr>
              <a:t>人工智能翻譯的常見問題</a:t>
            </a:r>
            <a:endParaRPr lang="en-US" dirty="0">
              <a:latin typeface="Microsoft JhengHei" panose="020B0604030504040204" pitchFamily="34" charset="-120"/>
              <a:ea typeface="Microsoft JhengHei" panose="020B0604030504040204" pitchFamily="34" charset="-120"/>
            </a:endParaRPr>
          </a:p>
        </p:txBody>
      </p:sp>
      <p:pic>
        <p:nvPicPr>
          <p:cNvPr id="4" name="Content Placeholder 3">
            <a:extLst>
              <a:ext uri="{FF2B5EF4-FFF2-40B4-BE49-F238E27FC236}">
                <a16:creationId xmlns:a16="http://schemas.microsoft.com/office/drawing/2014/main" id="{18DED1AC-0C8B-A146-ADAB-5740EAC4960F}"/>
              </a:ext>
            </a:extLst>
          </p:cNvPr>
          <p:cNvPicPr>
            <a:picLocks noGrp="1" noChangeAspect="1"/>
          </p:cNvPicPr>
          <p:nvPr>
            <p:ph idx="1"/>
          </p:nvPr>
        </p:nvPicPr>
        <p:blipFill>
          <a:blip r:embed="rId2"/>
          <a:stretch>
            <a:fillRect/>
          </a:stretch>
        </p:blipFill>
        <p:spPr>
          <a:xfrm>
            <a:off x="1136359" y="1114769"/>
            <a:ext cx="9919281" cy="5410517"/>
          </a:xfrm>
          <a:prstGeom prst="rect">
            <a:avLst/>
          </a:prstGeom>
        </p:spPr>
      </p:pic>
      <p:sp>
        <p:nvSpPr>
          <p:cNvPr id="5" name="Rectangle 4">
            <a:hlinkClick r:id="rId3"/>
            <a:extLst>
              <a:ext uri="{FF2B5EF4-FFF2-40B4-BE49-F238E27FC236}">
                <a16:creationId xmlns:a16="http://schemas.microsoft.com/office/drawing/2014/main" id="{7424BB72-4380-FE85-42A8-288F869B997A}"/>
              </a:ext>
            </a:extLst>
          </p:cNvPr>
          <p:cNvSpPr/>
          <p:nvPr/>
        </p:nvSpPr>
        <p:spPr>
          <a:xfrm>
            <a:off x="6096000" y="2743200"/>
            <a:ext cx="3521529" cy="50618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485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66906-A448-114B-2F05-E8A4FF2719F3}"/>
              </a:ext>
            </a:extLst>
          </p:cNvPr>
          <p:cNvSpPr>
            <a:spLocks noGrp="1"/>
          </p:cNvSpPr>
          <p:nvPr>
            <p:ph type="title"/>
          </p:nvPr>
        </p:nvSpPr>
        <p:spPr/>
        <p:txBody>
          <a:bodyPr/>
          <a:lstStyle/>
          <a:p>
            <a:r>
              <a:rPr lang="zh-TW" altLang="en-US" dirty="0">
                <a:latin typeface="Neue Haas Grotesk Text Pro" panose="020B0504020202020204" pitchFamily="34" charset="77"/>
                <a:ea typeface="Microsoft JhengHei" panose="020B0604030504040204" pitchFamily="34" charset="-120"/>
              </a:rPr>
              <a:t>策略 </a:t>
            </a:r>
            <a:r>
              <a:rPr lang="en-US" altLang="zh-TW" dirty="0">
                <a:latin typeface="Neue Haas Grotesk Text Pro" panose="020B0504020202020204" pitchFamily="34" charset="77"/>
                <a:ea typeface="Microsoft JhengHei" panose="020B0604030504040204" pitchFamily="34" charset="-120"/>
              </a:rPr>
              <a:t>1.</a:t>
            </a:r>
            <a:r>
              <a:rPr lang="zh-TW" altLang="en-US" dirty="0">
                <a:latin typeface="Neue Haas Grotesk Text Pro" panose="020B0504020202020204" pitchFamily="34" charset="77"/>
                <a:ea typeface="Microsoft JhengHei" panose="020B0604030504040204" pitchFamily="34" charset="-120"/>
              </a:rPr>
              <a:t> </a:t>
            </a:r>
            <a:r>
              <a:rPr lang="ja-JP" altLang="en-US">
                <a:latin typeface="Neue Haas Grotesk Text Pro" panose="020B0504020202020204" pitchFamily="34" charset="77"/>
                <a:ea typeface="Microsoft JhengHei" panose="020B0604030504040204" pitchFamily="34" charset="-120"/>
              </a:rPr>
              <a:t>人手潤色費心機？工具輔助顯優勢</a:t>
            </a:r>
            <a:endParaRPr lang="en-US" dirty="0">
              <a:latin typeface="Neue Haas Grotesk Text Pro" panose="020B0504020202020204" pitchFamily="34" charset="77"/>
              <a:ea typeface="Microsoft JhengHei" panose="020B0604030504040204" pitchFamily="34" charset="-120"/>
            </a:endParaRPr>
          </a:p>
        </p:txBody>
      </p:sp>
      <p:pic>
        <p:nvPicPr>
          <p:cNvPr id="7" name="Content Placeholder 6">
            <a:extLst>
              <a:ext uri="{FF2B5EF4-FFF2-40B4-BE49-F238E27FC236}">
                <a16:creationId xmlns:a16="http://schemas.microsoft.com/office/drawing/2014/main" id="{F6DDB53E-AA7B-D311-DBA8-A1655F3916AA}"/>
              </a:ext>
            </a:extLst>
          </p:cNvPr>
          <p:cNvPicPr>
            <a:picLocks noGrp="1" noChangeAspect="1"/>
          </p:cNvPicPr>
          <p:nvPr>
            <p:ph idx="1"/>
          </p:nvPr>
        </p:nvPicPr>
        <p:blipFill>
          <a:blip r:embed="rId2"/>
          <a:stretch>
            <a:fillRect/>
          </a:stretch>
        </p:blipFill>
        <p:spPr>
          <a:xfrm>
            <a:off x="1452893" y="1368249"/>
            <a:ext cx="9286214" cy="5065208"/>
          </a:xfrm>
          <a:prstGeom prst="rect">
            <a:avLst/>
          </a:prstGeom>
        </p:spPr>
      </p:pic>
      <p:sp>
        <p:nvSpPr>
          <p:cNvPr id="8" name="Rectangle 7">
            <a:hlinkClick r:id="rId3"/>
            <a:extLst>
              <a:ext uri="{FF2B5EF4-FFF2-40B4-BE49-F238E27FC236}">
                <a16:creationId xmlns:a16="http://schemas.microsoft.com/office/drawing/2014/main" id="{C6FA21BB-78A1-65B1-691C-2C9BE7BB3162}"/>
              </a:ext>
            </a:extLst>
          </p:cNvPr>
          <p:cNvSpPr/>
          <p:nvPr/>
        </p:nvSpPr>
        <p:spPr>
          <a:xfrm>
            <a:off x="1976284" y="2500508"/>
            <a:ext cx="3996813" cy="164379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hlinkClick r:id="rId4"/>
            <a:extLst>
              <a:ext uri="{FF2B5EF4-FFF2-40B4-BE49-F238E27FC236}">
                <a16:creationId xmlns:a16="http://schemas.microsoft.com/office/drawing/2014/main" id="{73EF96DE-FBF4-FC45-A0BD-677A64A4D0CC}"/>
              </a:ext>
            </a:extLst>
          </p:cNvPr>
          <p:cNvSpPr/>
          <p:nvPr/>
        </p:nvSpPr>
        <p:spPr>
          <a:xfrm>
            <a:off x="6218903" y="2500508"/>
            <a:ext cx="3996813" cy="164379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hlinkClick r:id="rId5"/>
            <a:extLst>
              <a:ext uri="{FF2B5EF4-FFF2-40B4-BE49-F238E27FC236}">
                <a16:creationId xmlns:a16="http://schemas.microsoft.com/office/drawing/2014/main" id="{690A93E3-A7A2-DB77-EBC7-0F601E846158}"/>
              </a:ext>
            </a:extLst>
          </p:cNvPr>
          <p:cNvSpPr/>
          <p:nvPr/>
        </p:nvSpPr>
        <p:spPr>
          <a:xfrm>
            <a:off x="1976284" y="4348972"/>
            <a:ext cx="3996813" cy="164379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hlinkClick r:id="rId6"/>
            <a:extLst>
              <a:ext uri="{FF2B5EF4-FFF2-40B4-BE49-F238E27FC236}">
                <a16:creationId xmlns:a16="http://schemas.microsoft.com/office/drawing/2014/main" id="{DF4A3F9F-55C1-F8F0-6FAA-53B1598CDA64}"/>
              </a:ext>
            </a:extLst>
          </p:cNvPr>
          <p:cNvSpPr/>
          <p:nvPr/>
        </p:nvSpPr>
        <p:spPr>
          <a:xfrm>
            <a:off x="6218903" y="4348972"/>
            <a:ext cx="3996813" cy="164379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9285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5461E-9283-5217-05D2-3731B9DBEDB8}"/>
              </a:ext>
            </a:extLst>
          </p:cNvPr>
          <p:cNvSpPr>
            <a:spLocks noGrp="1"/>
          </p:cNvSpPr>
          <p:nvPr>
            <p:ph type="title"/>
          </p:nvPr>
        </p:nvSpPr>
        <p:spPr/>
        <p:txBody>
          <a:bodyPr/>
          <a:lstStyle/>
          <a:p>
            <a:r>
              <a:rPr lang="en-US" dirty="0" err="1">
                <a:latin typeface="Microsoft JhengHei" panose="020B0604030504040204" pitchFamily="34" charset="-120"/>
                <a:ea typeface="Microsoft JhengHei" panose="020B0604030504040204" pitchFamily="34" charset="-120"/>
              </a:rPr>
              <a:t>例子</a:t>
            </a:r>
            <a:endParaRPr lang="en-US" dirty="0">
              <a:latin typeface="Microsoft JhengHei" panose="020B0604030504040204" pitchFamily="34" charset="-120"/>
              <a:ea typeface="Microsoft JhengHei" panose="020B0604030504040204" pitchFamily="34" charset="-120"/>
            </a:endParaRPr>
          </a:p>
        </p:txBody>
      </p:sp>
      <p:sp>
        <p:nvSpPr>
          <p:cNvPr id="3" name="Content Placeholder 2">
            <a:extLst>
              <a:ext uri="{FF2B5EF4-FFF2-40B4-BE49-F238E27FC236}">
                <a16:creationId xmlns:a16="http://schemas.microsoft.com/office/drawing/2014/main" id="{CBF5A527-4E96-FA98-B909-4ABEE14EA638}"/>
              </a:ext>
            </a:extLst>
          </p:cNvPr>
          <p:cNvSpPr>
            <a:spLocks noGrp="1"/>
          </p:cNvSpPr>
          <p:nvPr>
            <p:ph idx="1"/>
          </p:nvPr>
        </p:nvSpPr>
        <p:spPr/>
        <p:txBody>
          <a:bodyPr>
            <a:normAutofit lnSpcReduction="10000"/>
          </a:bodyPr>
          <a:lstStyle/>
          <a:p>
            <a:r>
              <a:rPr lang="ja-JP" altLang="en-US">
                <a:ea typeface="Microsoft JhengHei" panose="020B0604030504040204" pitchFamily="34" charset="-120"/>
              </a:rPr>
              <a:t>為配合國家的教育數字化策略，教育局持續於中小學大力推動數字教育，提升學生的數字素養與技能。行政長官今年在</a:t>
            </a:r>
            <a:r>
              <a:rPr lang="en-US" altLang="ja-JP" dirty="0">
                <a:ea typeface="Microsoft JhengHei" panose="020B0604030504040204" pitchFamily="34" charset="-120"/>
              </a:rPr>
              <a:t>《</a:t>
            </a:r>
            <a:r>
              <a:rPr lang="ja-JP" altLang="en-US">
                <a:ea typeface="Microsoft JhengHei" panose="020B0604030504040204" pitchFamily="34" charset="-120"/>
              </a:rPr>
              <a:t>施政報告</a:t>
            </a:r>
            <a:r>
              <a:rPr lang="en-US" altLang="ja-JP" dirty="0">
                <a:ea typeface="Microsoft JhengHei" panose="020B0604030504040204" pitchFamily="34" charset="-120"/>
              </a:rPr>
              <a:t>》</a:t>
            </a:r>
            <a:r>
              <a:rPr lang="ja-JP" altLang="en-US">
                <a:ea typeface="Microsoft JhengHei" panose="020B0604030504040204" pitchFamily="34" charset="-120"/>
              </a:rPr>
              <a:t>就加強推動中小學數字教育，提出多項新的政策措施，包括在優質教育基金預留</a:t>
            </a:r>
            <a:r>
              <a:rPr lang="en-US" altLang="ja-JP" dirty="0">
                <a:ea typeface="Microsoft JhengHei" panose="020B0604030504040204" pitchFamily="34" charset="-120"/>
              </a:rPr>
              <a:t>20</a:t>
            </a:r>
            <a:r>
              <a:rPr lang="ja-JP" altLang="en-US">
                <a:ea typeface="Microsoft JhengHei" panose="020B0604030504040204" pitchFamily="34" charset="-120"/>
              </a:rPr>
              <a:t>億元支援中小學數字教育、制定中小學數字教育藍圖、加強教師人工智能培訓，以及引入企業資源等。</a:t>
            </a:r>
            <a:r>
              <a:rPr lang="zh-TW" altLang="en-US" dirty="0">
                <a:ea typeface="Microsoft JhengHei" panose="020B0604030504040204" pitchFamily="34" charset="-120"/>
              </a:rPr>
              <a:t>（</a:t>
            </a:r>
            <a:r>
              <a:rPr lang="zh-TW" altLang="en-US" dirty="0">
                <a:ea typeface="Microsoft JhengHei" panose="020B0604030504040204" pitchFamily="34" charset="-120"/>
                <a:hlinkClick r:id="rId2"/>
              </a:rPr>
              <a:t>來源</a:t>
            </a:r>
            <a:r>
              <a:rPr lang="zh-TW" altLang="en-US" dirty="0">
                <a:ea typeface="Microsoft JhengHei" panose="020B0604030504040204" pitchFamily="34" charset="-120"/>
              </a:rPr>
              <a:t>）</a:t>
            </a:r>
            <a:endParaRPr lang="en-HK" dirty="0">
              <a:ea typeface="Microsoft JhengHei" panose="020B0604030504040204" pitchFamily="34" charset="-120"/>
            </a:endParaRPr>
          </a:p>
          <a:p>
            <a:r>
              <a:rPr lang="en-HK" b="1" dirty="0">
                <a:ea typeface="Microsoft JhengHei" panose="020B0604030504040204" pitchFamily="34" charset="-120"/>
              </a:rPr>
              <a:t>AI</a:t>
            </a:r>
            <a:r>
              <a:rPr lang="zh-TW" altLang="en-US" b="1" dirty="0">
                <a:ea typeface="Microsoft JhengHei" panose="020B0604030504040204" pitchFamily="34" charset="-120"/>
              </a:rPr>
              <a:t> 翻譯（</a:t>
            </a:r>
            <a:r>
              <a:rPr lang="en-US" altLang="zh-TW" b="1" dirty="0">
                <a:ea typeface="Microsoft JhengHei" panose="020B0604030504040204" pitchFamily="34" charset="-120"/>
              </a:rPr>
              <a:t>GPT-5.1</a:t>
            </a:r>
            <a:r>
              <a:rPr lang="zh-TW" altLang="en-US" b="1" dirty="0">
                <a:ea typeface="Microsoft JhengHei" panose="020B0604030504040204" pitchFamily="34" charset="-120"/>
              </a:rPr>
              <a:t>）：</a:t>
            </a:r>
            <a:r>
              <a:rPr lang="en-HK" dirty="0">
                <a:ea typeface="Microsoft JhengHei" panose="020B0604030504040204" pitchFamily="34" charset="-120"/>
              </a:rPr>
              <a:t>To align with the country’s strategy for digitalizing education, the Education Bureau has been continuously and vigorously promoting digital education in primary and secondary schools, in order to enhance students’ digital literacy and skills. In this year’s Policy Address, the Chief Executive proposed a number of new policy measures to further promote digital education in primary and secondary schools. These include reserving 2 billion dollars under the Quality Education Fund to support digital education in primary and secondary schools, formulating a digital education blueprint for primary and secondary schools, strengthening teachers’ training in artificial intelligence, and introducing corporate resources, among others.</a:t>
            </a:r>
            <a:endParaRPr lang="en-US" dirty="0">
              <a:ea typeface="Microsoft JhengHei" panose="020B0604030504040204" pitchFamily="34" charset="-120"/>
            </a:endParaRPr>
          </a:p>
        </p:txBody>
      </p:sp>
    </p:spTree>
    <p:extLst>
      <p:ext uri="{BB962C8B-B14F-4D97-AF65-F5344CB8AC3E}">
        <p14:creationId xmlns:p14="http://schemas.microsoft.com/office/powerpoint/2010/main" val="1234361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11F2A-DB45-076F-B5D1-FCCBAE3780C6}"/>
              </a:ext>
            </a:extLst>
          </p:cNvPr>
          <p:cNvSpPr>
            <a:spLocks noGrp="1"/>
          </p:cNvSpPr>
          <p:nvPr>
            <p:ph type="title"/>
          </p:nvPr>
        </p:nvSpPr>
        <p:spPr/>
        <p:txBody>
          <a:bodyPr/>
          <a:lstStyle/>
          <a:p>
            <a:r>
              <a:rPr lang="zh-TW" altLang="en-US" dirty="0">
                <a:latin typeface="+mn-lt"/>
                <a:ea typeface="Microsoft JhengHei" panose="020B0604030504040204" pitchFamily="34" charset="-120"/>
              </a:rPr>
              <a:t>策略 </a:t>
            </a:r>
            <a:r>
              <a:rPr lang="en-US" altLang="zh-TW" dirty="0">
                <a:latin typeface="+mn-lt"/>
                <a:ea typeface="Microsoft JhengHei" panose="020B0604030504040204" pitchFamily="34" charset="-120"/>
              </a:rPr>
              <a:t>2.</a:t>
            </a:r>
            <a:r>
              <a:rPr lang="zh-TW" altLang="en-US" dirty="0">
                <a:latin typeface="+mn-lt"/>
                <a:ea typeface="Microsoft JhengHei" panose="020B0604030504040204" pitchFamily="34" charset="-120"/>
              </a:rPr>
              <a:t> 譯後編輯多煩惱？譯前工作要做好</a:t>
            </a:r>
            <a:endParaRPr lang="en-US" dirty="0">
              <a:latin typeface="+mn-lt"/>
              <a:ea typeface="Microsoft JhengHei" panose="020B0604030504040204" pitchFamily="34" charset="-120"/>
            </a:endParaRPr>
          </a:p>
        </p:txBody>
      </p:sp>
      <p:pic>
        <p:nvPicPr>
          <p:cNvPr id="8194" name="Picture 2" descr="Dont wait until post-editing post-editing can be done at the stage of pre-editingTwo things can be done1 Pre-Editing the Source TextBefore you even prompt the LLM you can use the editing tools from the previous section to pre-edit the source_image_1">
            <a:extLst>
              <a:ext uri="{FF2B5EF4-FFF2-40B4-BE49-F238E27FC236}">
                <a16:creationId xmlns:a16="http://schemas.microsoft.com/office/drawing/2014/main" id="{4D3FF855-3119-9806-651E-319146E71521}"/>
              </a:ext>
            </a:extLst>
          </p:cNvPr>
          <p:cNvPicPr>
            <a:picLocks noGrp="1" noChangeAspect="1" noChangeArrowheads="1"/>
          </p:cNvPicPr>
          <p:nvPr>
            <p:ph idx="1"/>
          </p:nvPr>
        </p:nvPicPr>
        <p:blipFill>
          <a:blip r:embed="rId3">
            <a:extLst>
              <a:ext uri="{28A0092B-C50C-407E-A947-70E740481C1C}">
                <a14:useLocalDpi xmlns:a14="http://schemas.microsoft.com/office/drawing/2010/main"/>
              </a:ext>
            </a:extLst>
          </a:blip>
          <a:srcRect/>
          <a:stretch>
            <a:fillRect/>
          </a:stretch>
        </p:blipFill>
        <p:spPr bwMode="auto">
          <a:xfrm>
            <a:off x="1225640" y="1265592"/>
            <a:ext cx="9740720" cy="5313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71551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55041-5744-A593-8CAF-634F22875B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7C31DC-E108-5A6A-A92F-142526356CC8}"/>
              </a:ext>
            </a:extLst>
          </p:cNvPr>
          <p:cNvSpPr>
            <a:spLocks noGrp="1"/>
          </p:cNvSpPr>
          <p:nvPr>
            <p:ph type="title"/>
          </p:nvPr>
        </p:nvSpPr>
        <p:spPr/>
        <p:txBody>
          <a:bodyPr/>
          <a:lstStyle/>
          <a:p>
            <a:r>
              <a:rPr lang="zh-TW" altLang="en-US" dirty="0">
                <a:latin typeface="Arial" panose="020B0604020202020204" pitchFamily="34" charset="0"/>
                <a:ea typeface="Microsoft JhengHei" panose="020B0604030504040204" pitchFamily="34" charset="-120"/>
                <a:cs typeface="Arial" panose="020B0604020202020204" pitchFamily="34" charset="0"/>
              </a:rPr>
              <a:t>譯前編輯</a:t>
            </a:r>
            <a:endParaRPr lang="en-US" dirty="0">
              <a:latin typeface="Arial" panose="020B0604020202020204" pitchFamily="34" charset="0"/>
              <a:ea typeface="Microsoft JhengHei" panose="020B0604030504040204" pitchFamily="34" charset="-120"/>
              <a:cs typeface="Arial" panose="020B0604020202020204" pitchFamily="34" charset="0"/>
            </a:endParaRPr>
          </a:p>
        </p:txBody>
      </p:sp>
      <p:sp>
        <p:nvSpPr>
          <p:cNvPr id="3" name="Content Placeholder 2">
            <a:extLst>
              <a:ext uri="{FF2B5EF4-FFF2-40B4-BE49-F238E27FC236}">
                <a16:creationId xmlns:a16="http://schemas.microsoft.com/office/drawing/2014/main" id="{DE2FFDE5-3830-4497-AF63-6A5F1826775F}"/>
              </a:ext>
            </a:extLst>
          </p:cNvPr>
          <p:cNvSpPr>
            <a:spLocks noGrp="1"/>
          </p:cNvSpPr>
          <p:nvPr>
            <p:ph idx="1"/>
          </p:nvPr>
        </p:nvSpPr>
        <p:spPr/>
        <p:txBody>
          <a:bodyPr>
            <a:normAutofit/>
          </a:bodyPr>
          <a:lstStyle/>
          <a:p>
            <a:r>
              <a:rPr lang="en-HK" sz="3200" dirty="0" err="1">
                <a:latin typeface="Microsoft JhengHei" panose="020B0604030504040204" pitchFamily="34" charset="-120"/>
                <a:ea typeface="Microsoft JhengHei" panose="020B0604030504040204" pitchFamily="34" charset="-120"/>
              </a:rPr>
              <a:t>譯後編輯若效果欠理想</a:t>
            </a:r>
            <a:r>
              <a:rPr lang="zh-TW" altLang="en-US" sz="3200" dirty="0">
                <a:latin typeface="Microsoft JhengHei" panose="020B0604030504040204" pitchFamily="34" charset="-120"/>
                <a:ea typeface="Microsoft JhengHei" panose="020B0604030504040204" pitchFamily="34" charset="-120"/>
              </a:rPr>
              <a:t>，或許可從</a:t>
            </a:r>
            <a:r>
              <a:rPr lang="en-HK" sz="3200" b="1" u="sng" dirty="0" err="1">
                <a:latin typeface="Microsoft JhengHei" panose="020B0604030504040204" pitchFamily="34" charset="-120"/>
                <a:ea typeface="Microsoft JhengHei" panose="020B0604030504040204" pitchFamily="34" charset="-120"/>
              </a:rPr>
              <a:t>原文</a:t>
            </a:r>
            <a:r>
              <a:rPr lang="en-HK" sz="3200" dirty="0" err="1">
                <a:latin typeface="Microsoft JhengHei" panose="020B0604030504040204" pitchFamily="34" charset="-120"/>
                <a:ea typeface="Microsoft JhengHei" panose="020B0604030504040204" pitchFamily="34" charset="-120"/>
              </a:rPr>
              <a:t>入手</a:t>
            </a:r>
            <a:endParaRPr lang="en-HK" sz="3200" dirty="0">
              <a:latin typeface="Microsoft JhengHei" panose="020B0604030504040204" pitchFamily="34" charset="-120"/>
              <a:ea typeface="Microsoft JhengHei" panose="020B0604030504040204" pitchFamily="34" charset="-120"/>
            </a:endParaRPr>
          </a:p>
          <a:p>
            <a:r>
              <a:rPr lang="en-HK" sz="3200" dirty="0" err="1">
                <a:latin typeface="Microsoft JhengHei" panose="020B0604030504040204" pitchFamily="34" charset="-120"/>
                <a:ea typeface="Microsoft JhengHei" panose="020B0604030504040204" pitchFamily="34" charset="-120"/>
              </a:rPr>
              <a:t>英漢翻譯</a:t>
            </a:r>
            <a:endParaRPr lang="en-HK" altLang="zh-TW" sz="3200" dirty="0">
              <a:latin typeface="Microsoft JhengHei" panose="020B0604030504040204" pitchFamily="34" charset="-120"/>
              <a:ea typeface="Microsoft JhengHei" panose="020B0604030504040204" pitchFamily="34" charset="-120"/>
            </a:endParaRPr>
          </a:p>
          <a:p>
            <a:pPr lvl="1"/>
            <a:r>
              <a:rPr lang="zh-TW" altLang="en-US" sz="3000" dirty="0">
                <a:latin typeface="Microsoft JhengHei" panose="020B0604030504040204" pitchFamily="34" charset="-120"/>
                <a:ea typeface="Microsoft JhengHei" panose="020B0604030504040204" pitchFamily="34" charset="-120"/>
              </a:rPr>
              <a:t>譯前編輯：英文改寫工具</a:t>
            </a:r>
            <a:endParaRPr lang="en-HK" altLang="zh-TW" sz="3000" dirty="0">
              <a:latin typeface="Microsoft JhengHei" panose="020B0604030504040204" pitchFamily="34" charset="-120"/>
              <a:ea typeface="Microsoft JhengHei" panose="020B0604030504040204" pitchFamily="34" charset="-120"/>
            </a:endParaRPr>
          </a:p>
          <a:p>
            <a:pPr lvl="1"/>
            <a:r>
              <a:rPr lang="zh-TW" altLang="en-US" sz="3000" dirty="0">
                <a:latin typeface="Microsoft JhengHei" panose="020B0604030504040204" pitchFamily="34" charset="-120"/>
                <a:ea typeface="Microsoft JhengHei" panose="020B0604030504040204" pitchFamily="34" charset="-120"/>
                <a:sym typeface="Wingdings" pitchFamily="2" charset="2"/>
              </a:rPr>
              <a:t>譯後編輯：中文改寫工具</a:t>
            </a:r>
            <a:endParaRPr lang="en-HK" altLang="zh-TW" sz="3000" dirty="0">
              <a:latin typeface="Microsoft JhengHei" panose="020B0604030504040204" pitchFamily="34" charset="-120"/>
              <a:ea typeface="Microsoft JhengHei" panose="020B0604030504040204" pitchFamily="34" charset="-120"/>
              <a:sym typeface="Wingdings" pitchFamily="2" charset="2"/>
            </a:endParaRPr>
          </a:p>
          <a:p>
            <a:r>
              <a:rPr lang="zh-TW" altLang="en-US" sz="3200" dirty="0">
                <a:latin typeface="Microsoft JhengHei" panose="020B0604030504040204" pitchFamily="34" charset="-120"/>
                <a:ea typeface="Microsoft JhengHei" panose="020B0604030504040204" pitchFamily="34" charset="-120"/>
                <a:sym typeface="Wingdings" pitchFamily="2" charset="2"/>
              </a:rPr>
              <a:t>漢英翻譯</a:t>
            </a:r>
            <a:endParaRPr lang="en-HK" altLang="zh-TW" sz="3200" dirty="0">
              <a:latin typeface="Microsoft JhengHei" panose="020B0604030504040204" pitchFamily="34" charset="-120"/>
              <a:ea typeface="Microsoft JhengHei" panose="020B0604030504040204" pitchFamily="34" charset="-120"/>
              <a:sym typeface="Wingdings" pitchFamily="2" charset="2"/>
            </a:endParaRPr>
          </a:p>
          <a:p>
            <a:pPr lvl="1"/>
            <a:r>
              <a:rPr lang="zh-TW" altLang="en-US" sz="3000" dirty="0">
                <a:latin typeface="Microsoft JhengHei" panose="020B0604030504040204" pitchFamily="34" charset="-120"/>
                <a:ea typeface="Microsoft JhengHei" panose="020B0604030504040204" pitchFamily="34" charset="-120"/>
                <a:sym typeface="Wingdings" pitchFamily="2" charset="2"/>
              </a:rPr>
              <a:t>譯前編輯：中文改寫工具</a:t>
            </a:r>
            <a:endParaRPr lang="en-HK" altLang="zh-TW" sz="3000" dirty="0">
              <a:latin typeface="Microsoft JhengHei" panose="020B0604030504040204" pitchFamily="34" charset="-120"/>
              <a:ea typeface="Microsoft JhengHei" panose="020B0604030504040204" pitchFamily="34" charset="-120"/>
              <a:sym typeface="Wingdings" pitchFamily="2" charset="2"/>
            </a:endParaRPr>
          </a:p>
          <a:p>
            <a:pPr lvl="1"/>
            <a:r>
              <a:rPr lang="zh-TW" altLang="en-US" sz="3000" dirty="0">
                <a:latin typeface="Microsoft JhengHei" panose="020B0604030504040204" pitchFamily="34" charset="-120"/>
                <a:ea typeface="Microsoft JhengHei" panose="020B0604030504040204" pitchFamily="34" charset="-120"/>
                <a:sym typeface="Wingdings" pitchFamily="2" charset="2"/>
              </a:rPr>
              <a:t>譯後編輯：英文改寫工具</a:t>
            </a:r>
            <a:endParaRPr lang="en-HK" sz="3000" dirty="0">
              <a:latin typeface="Microsoft JhengHei" panose="020B0604030504040204" pitchFamily="34" charset="-120"/>
              <a:ea typeface="Microsoft JhengHei" panose="020B0604030504040204" pitchFamily="34" charset="-120"/>
            </a:endParaRPr>
          </a:p>
          <a:p>
            <a:endParaRPr lang="en-US" sz="3000" dirty="0">
              <a:latin typeface="+mn-ea"/>
            </a:endParaRPr>
          </a:p>
        </p:txBody>
      </p:sp>
    </p:spTree>
    <p:extLst>
      <p:ext uri="{BB962C8B-B14F-4D97-AF65-F5344CB8AC3E}">
        <p14:creationId xmlns:p14="http://schemas.microsoft.com/office/powerpoint/2010/main" val="53676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71335-249E-2190-FA32-2695B640A6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816524-59FE-F168-2A38-A15D291FE724}"/>
              </a:ext>
            </a:extLst>
          </p:cNvPr>
          <p:cNvSpPr>
            <a:spLocks noGrp="1"/>
          </p:cNvSpPr>
          <p:nvPr>
            <p:ph type="title"/>
          </p:nvPr>
        </p:nvSpPr>
        <p:spPr/>
        <p:txBody>
          <a:bodyPr/>
          <a:lstStyle/>
          <a:p>
            <a:r>
              <a:rPr lang="zh-TW" altLang="en-HK" dirty="0">
                <a:latin typeface="Arial" panose="020B0604020202020204" pitchFamily="34" charset="0"/>
                <a:ea typeface="Microsoft JhengHei" panose="020B0604030504040204" pitchFamily="34" charset="-120"/>
                <a:cs typeface="Arial" panose="020B0604020202020204" pitchFamily="34" charset="0"/>
              </a:rPr>
              <a:t>演</a:t>
            </a:r>
            <a:r>
              <a:rPr lang="zh-TW" altLang="en-US" dirty="0">
                <a:latin typeface="Arial" panose="020B0604020202020204" pitchFamily="34" charset="0"/>
                <a:ea typeface="Microsoft JhengHei" panose="020B0604030504040204" pitchFamily="34" charset="-120"/>
                <a:cs typeface="Arial" panose="020B0604020202020204" pitchFamily="34" charset="0"/>
              </a:rPr>
              <a:t>示</a:t>
            </a:r>
            <a:endParaRPr lang="en-US" dirty="0">
              <a:latin typeface="Arial" panose="020B0604020202020204" pitchFamily="34" charset="0"/>
              <a:ea typeface="Microsoft JhengHei" panose="020B0604030504040204" pitchFamily="34" charset="-120"/>
              <a:cs typeface="Arial" panose="020B0604020202020204" pitchFamily="34" charset="0"/>
            </a:endParaRPr>
          </a:p>
        </p:txBody>
      </p:sp>
      <p:sp>
        <p:nvSpPr>
          <p:cNvPr id="3" name="Content Placeholder 2">
            <a:extLst>
              <a:ext uri="{FF2B5EF4-FFF2-40B4-BE49-F238E27FC236}">
                <a16:creationId xmlns:a16="http://schemas.microsoft.com/office/drawing/2014/main" id="{4C690A65-52A3-4843-C641-20761A80B082}"/>
              </a:ext>
            </a:extLst>
          </p:cNvPr>
          <p:cNvSpPr>
            <a:spLocks noGrp="1"/>
          </p:cNvSpPr>
          <p:nvPr>
            <p:ph idx="1"/>
          </p:nvPr>
        </p:nvSpPr>
        <p:spPr/>
        <p:txBody>
          <a:bodyPr>
            <a:normAutofit fontScale="70000" lnSpcReduction="20000"/>
          </a:bodyPr>
          <a:lstStyle/>
          <a:p>
            <a:r>
              <a:rPr lang="ja-JP" altLang="en-US" sz="3200" b="1">
                <a:ea typeface="Microsoft JhengHei" panose="020B0604030504040204" pitchFamily="34" charset="-120"/>
              </a:rPr>
              <a:t>英漢翻譯</a:t>
            </a:r>
            <a:r>
              <a:rPr lang="zh-TW" altLang="en-US" sz="3200" b="1" dirty="0">
                <a:ea typeface="Microsoft JhengHei" panose="020B0604030504040204" pitchFamily="34" charset="-120"/>
              </a:rPr>
              <a:t>：</a:t>
            </a:r>
            <a:r>
              <a:rPr lang="en-HK" altLang="zh-TW" sz="3200" b="1" dirty="0">
                <a:ea typeface="Microsoft JhengHei" panose="020B0604030504040204" pitchFamily="34" charset="-120"/>
              </a:rPr>
              <a:t>​</a:t>
            </a:r>
            <a:r>
              <a:rPr lang="en-HK" altLang="zh-TW" sz="3200" dirty="0">
                <a:ea typeface="Microsoft JhengHei" panose="020B0604030504040204" pitchFamily="34" charset="-120"/>
              </a:rPr>
              <a:t>The Cultural and Creative Industries Development Agency (CCIDA) under the Culture, Sports and Tourism Bureau (CSTB) has organised the “Hong Kong Cultural and Creative Mosaic” event at the Palace Museum Cultural and Creative Products Hong Kong Space inside the Palace Museum in Beijing. The event officially opened to the public today (November 20) to stage four successive events during the year ahead to showcase cultural and creative products with themes of Hong Kong‘s intangible cultural heritage, art toys, fashion and accessories, and lifestyle products.</a:t>
            </a:r>
            <a:r>
              <a:rPr lang="zh-TW" altLang="en-US" sz="3200" dirty="0">
                <a:ea typeface="Microsoft JhengHei" panose="020B0604030504040204" pitchFamily="34" charset="-120"/>
              </a:rPr>
              <a:t> （</a:t>
            </a:r>
            <a:r>
              <a:rPr lang="zh-TW" altLang="en-US" sz="3200" dirty="0">
                <a:ea typeface="Microsoft JhengHei" panose="020B0604030504040204" pitchFamily="34" charset="-120"/>
                <a:hlinkClick r:id="rId2"/>
              </a:rPr>
              <a:t>來源</a:t>
            </a:r>
            <a:r>
              <a:rPr lang="zh-TW" altLang="en-US" sz="3200" dirty="0">
                <a:ea typeface="Microsoft JhengHei" panose="020B0604030504040204" pitchFamily="34" charset="-120"/>
              </a:rPr>
              <a:t>）</a:t>
            </a:r>
            <a:endParaRPr lang="en-HK" altLang="ja-JP" sz="3200" dirty="0">
              <a:ea typeface="Microsoft JhengHei" panose="020B0604030504040204" pitchFamily="34" charset="-120"/>
            </a:endParaRPr>
          </a:p>
          <a:p>
            <a:r>
              <a:rPr lang="ja-JP" altLang="en-US" sz="3200" b="1">
                <a:ea typeface="Microsoft JhengHei" panose="020B0604030504040204" pitchFamily="34" charset="-120"/>
              </a:rPr>
              <a:t>漢英翻譯</a:t>
            </a:r>
            <a:r>
              <a:rPr lang="zh-TW" altLang="en-US" sz="3200" b="1" dirty="0">
                <a:ea typeface="Microsoft JhengHei" panose="020B0604030504040204" pitchFamily="34" charset="-120"/>
              </a:rPr>
              <a:t>：</a:t>
            </a:r>
            <a:r>
              <a:rPr lang="ja-JP" altLang="en-US" sz="3200">
                <a:ea typeface="Microsoft JhengHei" panose="020B0604030504040204" pitchFamily="34" charset="-120"/>
              </a:rPr>
              <a:t>為配合國家的教育數字化策略，教育局持續於中小學大力推動數字教育，提升學生的數字素養與技能。行政長官今年在</a:t>
            </a:r>
            <a:r>
              <a:rPr lang="en-US" altLang="ja-JP" sz="3200" dirty="0">
                <a:ea typeface="Microsoft JhengHei" panose="020B0604030504040204" pitchFamily="34" charset="-120"/>
              </a:rPr>
              <a:t>《</a:t>
            </a:r>
            <a:r>
              <a:rPr lang="ja-JP" altLang="en-US" sz="3200">
                <a:ea typeface="Microsoft JhengHei" panose="020B0604030504040204" pitchFamily="34" charset="-120"/>
              </a:rPr>
              <a:t>施政報告</a:t>
            </a:r>
            <a:r>
              <a:rPr lang="en-US" altLang="ja-JP" sz="3200" dirty="0">
                <a:ea typeface="Microsoft JhengHei" panose="020B0604030504040204" pitchFamily="34" charset="-120"/>
              </a:rPr>
              <a:t>》</a:t>
            </a:r>
            <a:r>
              <a:rPr lang="ja-JP" altLang="en-US" sz="3200">
                <a:ea typeface="Microsoft JhengHei" panose="020B0604030504040204" pitchFamily="34" charset="-120"/>
              </a:rPr>
              <a:t>就加強推動中小學數字教育，提出多項新的政策措施，包括在優質教育基金預留</a:t>
            </a:r>
            <a:r>
              <a:rPr lang="en-US" altLang="ja-JP" sz="3200" dirty="0">
                <a:ea typeface="Microsoft JhengHei" panose="020B0604030504040204" pitchFamily="34" charset="-120"/>
              </a:rPr>
              <a:t>20</a:t>
            </a:r>
            <a:r>
              <a:rPr lang="ja-JP" altLang="en-US" sz="3200">
                <a:ea typeface="Microsoft JhengHei" panose="020B0604030504040204" pitchFamily="34" charset="-120"/>
              </a:rPr>
              <a:t>億元支援中小學數字教育、制定中小學數字教育藍圖、加強教師人工智能培訓，以及引入企業資源等。</a:t>
            </a:r>
            <a:r>
              <a:rPr lang="zh-TW" altLang="en-US" sz="3200" dirty="0">
                <a:ea typeface="Microsoft JhengHei" panose="020B0604030504040204" pitchFamily="34" charset="-120"/>
              </a:rPr>
              <a:t>（</a:t>
            </a:r>
            <a:r>
              <a:rPr lang="zh-TW" altLang="en-US" sz="3200" dirty="0">
                <a:ea typeface="Microsoft JhengHei" panose="020B0604030504040204" pitchFamily="34" charset="-120"/>
                <a:hlinkClick r:id="rId3"/>
              </a:rPr>
              <a:t>來源</a:t>
            </a:r>
            <a:r>
              <a:rPr lang="zh-TW" altLang="en-US" sz="3200" dirty="0">
                <a:ea typeface="Microsoft JhengHei" panose="020B0604030504040204" pitchFamily="34" charset="-120"/>
              </a:rPr>
              <a:t>）</a:t>
            </a:r>
            <a:endParaRPr lang="en-HK" sz="3200" dirty="0">
              <a:ea typeface="Microsoft JhengHei" panose="020B0604030504040204" pitchFamily="34" charset="-120"/>
            </a:endParaRPr>
          </a:p>
          <a:p>
            <a:endParaRPr lang="en-US" sz="3000" dirty="0">
              <a:latin typeface="+mn-ea"/>
            </a:endParaRPr>
          </a:p>
        </p:txBody>
      </p:sp>
    </p:spTree>
    <p:extLst>
      <p:ext uri="{BB962C8B-B14F-4D97-AF65-F5344CB8AC3E}">
        <p14:creationId xmlns:p14="http://schemas.microsoft.com/office/powerpoint/2010/main" val="3195723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23583-FFAD-8563-C5FF-C5E1A0D4B08E}"/>
              </a:ext>
            </a:extLst>
          </p:cNvPr>
          <p:cNvSpPr>
            <a:spLocks noGrp="1"/>
          </p:cNvSpPr>
          <p:nvPr>
            <p:ph type="title"/>
          </p:nvPr>
        </p:nvSpPr>
        <p:spPr>
          <a:xfrm>
            <a:off x="612648" y="548640"/>
            <a:ext cx="10653578" cy="1132258"/>
          </a:xfrm>
        </p:spPr>
        <p:txBody>
          <a:bodyPr anchor="t">
            <a:normAutofit/>
          </a:bodyPr>
          <a:lstStyle/>
          <a:p>
            <a:r>
              <a:rPr lang="en-US" err="1">
                <a:latin typeface="Microsoft JhengHei" panose="020B0604030504040204" pitchFamily="34" charset="-120"/>
                <a:ea typeface="Microsoft JhengHei" panose="020B0604030504040204" pitchFamily="34" charset="-120"/>
              </a:rPr>
              <a:t>大綱</a:t>
            </a:r>
            <a:endParaRPr lang="en-US">
              <a:latin typeface="Microsoft JhengHei" panose="020B0604030504040204" pitchFamily="34" charset="-120"/>
              <a:ea typeface="Microsoft JhengHei" panose="020B0604030504040204" pitchFamily="34" charset="-120"/>
            </a:endParaRPr>
          </a:p>
        </p:txBody>
      </p:sp>
      <p:graphicFrame>
        <p:nvGraphicFramePr>
          <p:cNvPr id="5" name="Content Placeholder 2">
            <a:extLst>
              <a:ext uri="{FF2B5EF4-FFF2-40B4-BE49-F238E27FC236}">
                <a16:creationId xmlns:a16="http://schemas.microsoft.com/office/drawing/2014/main" id="{5BEC5BBE-1589-BB56-F653-D047EA3D0C03}"/>
              </a:ext>
            </a:extLst>
          </p:cNvPr>
          <p:cNvGraphicFramePr>
            <a:graphicFrameLocks noGrp="1"/>
          </p:cNvGraphicFramePr>
          <p:nvPr>
            <p:ph idx="1"/>
            <p:extLst>
              <p:ext uri="{D42A27DB-BD31-4B8C-83A1-F6EECF244321}">
                <p14:modId xmlns:p14="http://schemas.microsoft.com/office/powerpoint/2010/main" val="1453713471"/>
              </p:ext>
            </p:extLst>
          </p:nvPr>
        </p:nvGraphicFramePr>
        <p:xfrm>
          <a:off x="612647" y="1715532"/>
          <a:ext cx="10653579" cy="45938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5-point Star 3">
            <a:extLst>
              <a:ext uri="{FF2B5EF4-FFF2-40B4-BE49-F238E27FC236}">
                <a16:creationId xmlns:a16="http://schemas.microsoft.com/office/drawing/2014/main" id="{A7279B7A-FBDD-F965-737E-A22D360AD920}"/>
              </a:ext>
            </a:extLst>
          </p:cNvPr>
          <p:cNvSpPr/>
          <p:nvPr/>
        </p:nvSpPr>
        <p:spPr>
          <a:xfrm>
            <a:off x="8141110" y="4439265"/>
            <a:ext cx="501445" cy="45720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3891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4CCA5C73-1760-8949-92C9-D6C8503CE264}"/>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08C014D1-A442-4C48-A679-932F87ECEB55}"/>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29AE1207-34CB-BD4B-8D5D-D9C12309FDF5}"/>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lvlOne"/>
        </p:bldSub>
      </p:bldGraphic>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C46F1-323B-28E0-305E-F3C92DE2E0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70AB5C-5B90-3434-30D2-3E001B476D87}"/>
              </a:ext>
            </a:extLst>
          </p:cNvPr>
          <p:cNvSpPr>
            <a:spLocks noGrp="1"/>
          </p:cNvSpPr>
          <p:nvPr>
            <p:ph type="title"/>
          </p:nvPr>
        </p:nvSpPr>
        <p:spPr/>
        <p:txBody>
          <a:bodyPr/>
          <a:lstStyle/>
          <a:p>
            <a:r>
              <a:rPr lang="zh-TW" altLang="en-US" dirty="0">
                <a:latin typeface="Arial" panose="020B0604020202020204" pitchFamily="34" charset="0"/>
                <a:ea typeface="Microsoft JhengHei" panose="020B0604030504040204" pitchFamily="34" charset="-120"/>
                <a:cs typeface="Arial" panose="020B0604020202020204" pitchFamily="34" charset="0"/>
              </a:rPr>
              <a:t>翻譯提示詞工程</a:t>
            </a:r>
            <a:endParaRPr lang="en-US" dirty="0">
              <a:latin typeface="Arial" panose="020B0604020202020204" pitchFamily="34" charset="0"/>
              <a:ea typeface="Microsoft JhengHei" panose="020B0604030504040204" pitchFamily="34" charset="-120"/>
              <a:cs typeface="Arial" panose="020B0604020202020204" pitchFamily="34" charset="0"/>
            </a:endParaRPr>
          </a:p>
        </p:txBody>
      </p:sp>
      <p:sp>
        <p:nvSpPr>
          <p:cNvPr id="3" name="Content Placeholder 2">
            <a:extLst>
              <a:ext uri="{FF2B5EF4-FFF2-40B4-BE49-F238E27FC236}">
                <a16:creationId xmlns:a16="http://schemas.microsoft.com/office/drawing/2014/main" id="{10A0AB63-CFD3-962C-B4D3-276D68476EF9}"/>
              </a:ext>
            </a:extLst>
          </p:cNvPr>
          <p:cNvSpPr>
            <a:spLocks noGrp="1"/>
          </p:cNvSpPr>
          <p:nvPr>
            <p:ph idx="1"/>
          </p:nvPr>
        </p:nvSpPr>
        <p:spPr/>
        <p:txBody>
          <a:bodyPr>
            <a:normAutofit lnSpcReduction="10000"/>
          </a:bodyPr>
          <a:lstStyle/>
          <a:p>
            <a:r>
              <a:rPr lang="en-HK" sz="3200" dirty="0" err="1">
                <a:latin typeface="Microsoft JhengHei" panose="020B0604030504040204" pitchFamily="34" charset="-120"/>
                <a:ea typeface="Microsoft JhengHei" panose="020B0604030504040204" pitchFamily="34" charset="-120"/>
              </a:rPr>
              <a:t>譯後編輯若效果欠理想</a:t>
            </a:r>
            <a:r>
              <a:rPr lang="zh-TW" altLang="en-US" sz="3200" dirty="0">
                <a:latin typeface="Microsoft JhengHei" panose="020B0604030504040204" pitchFamily="34" charset="-120"/>
                <a:ea typeface="Microsoft JhengHei" panose="020B0604030504040204" pitchFamily="34" charset="-120"/>
              </a:rPr>
              <a:t>，也可以從</a:t>
            </a:r>
            <a:r>
              <a:rPr lang="en-HK" sz="3200" b="1" u="sng" dirty="0" err="1">
                <a:latin typeface="Microsoft JhengHei" panose="020B0604030504040204" pitchFamily="34" charset="-120"/>
                <a:ea typeface="Microsoft JhengHei" panose="020B0604030504040204" pitchFamily="34" charset="-120"/>
              </a:rPr>
              <a:t>翻譯提示詞</a:t>
            </a:r>
            <a:r>
              <a:rPr lang="en-HK" sz="3200" dirty="0" err="1">
                <a:latin typeface="Microsoft JhengHei" panose="020B0604030504040204" pitchFamily="34" charset="-120"/>
                <a:ea typeface="Microsoft JhengHei" panose="020B0604030504040204" pitchFamily="34" charset="-120"/>
              </a:rPr>
              <a:t>入手</a:t>
            </a:r>
            <a:endParaRPr lang="en-HK" sz="3200" dirty="0">
              <a:latin typeface="Microsoft JhengHei" panose="020B0604030504040204" pitchFamily="34" charset="-120"/>
              <a:ea typeface="Microsoft JhengHei" panose="020B0604030504040204" pitchFamily="34" charset="-120"/>
            </a:endParaRPr>
          </a:p>
          <a:p>
            <a:r>
              <a:rPr lang="en-HK" sz="3200" dirty="0" err="1">
                <a:latin typeface="Microsoft JhengHei" panose="020B0604030504040204" pitchFamily="34" charset="-120"/>
                <a:ea typeface="Microsoft JhengHei" panose="020B0604030504040204" pitchFamily="34" charset="-120"/>
              </a:rPr>
              <a:t>方法一</a:t>
            </a:r>
            <a:r>
              <a:rPr lang="zh-TW" altLang="en-US" sz="3200" dirty="0">
                <a:latin typeface="Microsoft JhengHei" panose="020B0604030504040204" pitchFamily="34" charset="-120"/>
                <a:ea typeface="Microsoft JhengHei" panose="020B0604030504040204" pitchFamily="34" charset="-120"/>
              </a:rPr>
              <a:t>：定義角色，並且提供與當前翻譯任務有關的不同資料</a:t>
            </a:r>
            <a:endParaRPr lang="en-HK" altLang="zh-TW" sz="3000" dirty="0">
              <a:latin typeface="Microsoft JhengHei" panose="020B0604030504040204" pitchFamily="34" charset="-120"/>
              <a:ea typeface="Microsoft JhengHei" panose="020B0604030504040204" pitchFamily="34" charset="-120"/>
            </a:endParaRPr>
          </a:p>
          <a:p>
            <a:r>
              <a:rPr lang="zh-TW" altLang="en-US" sz="3200" dirty="0">
                <a:latin typeface="Microsoft JhengHei" panose="020B0604030504040204" pitchFamily="34" charset="-120"/>
                <a:ea typeface="Microsoft JhengHei" panose="020B0604030504040204" pitchFamily="34" charset="-120"/>
              </a:rPr>
              <a:t>方法二：引導模型一步一步思考才提供翻譯（</a:t>
            </a:r>
            <a:r>
              <a:rPr lang="zh-TW" altLang="en-HK" sz="3200" dirty="0">
                <a:latin typeface="Microsoft JhengHei" panose="020B0604030504040204" pitchFamily="34" charset="-120"/>
                <a:ea typeface="Microsoft JhengHei" panose="020B0604030504040204" pitchFamily="34" charset="-120"/>
              </a:rPr>
              <a:t>思維鏈</a:t>
            </a:r>
            <a:r>
              <a:rPr lang="zh-TW" altLang="en-US" sz="3200" dirty="0">
                <a:latin typeface="Microsoft JhengHei" panose="020B0604030504040204" pitchFamily="34" charset="-120"/>
                <a:ea typeface="Microsoft JhengHei" panose="020B0604030504040204" pitchFamily="34" charset="-120"/>
              </a:rPr>
              <a:t>提示詞）</a:t>
            </a:r>
            <a:endParaRPr lang="en-HK" altLang="zh-TW" sz="3000" dirty="0">
              <a:latin typeface="Microsoft JhengHei" panose="020B0604030504040204" pitchFamily="34" charset="-120"/>
              <a:ea typeface="Microsoft JhengHei" panose="020B0604030504040204" pitchFamily="34" charset="-120"/>
            </a:endParaRPr>
          </a:p>
          <a:p>
            <a:r>
              <a:rPr lang="zh-TW" altLang="en-US" sz="3200" dirty="0">
                <a:latin typeface="Microsoft JhengHei" panose="020B0604030504040204" pitchFamily="34" charset="-120"/>
                <a:ea typeface="Microsoft JhengHei" panose="020B0604030504040204" pitchFamily="34" charset="-120"/>
              </a:rPr>
              <a:t>方法三：要求模型分批輸出結果</a:t>
            </a:r>
            <a:endParaRPr lang="en-HK" altLang="zh-TW" sz="3000" dirty="0">
              <a:latin typeface="Microsoft JhengHei" panose="020B0604030504040204" pitchFamily="34" charset="-120"/>
              <a:ea typeface="Microsoft JhengHei" panose="020B0604030504040204" pitchFamily="34" charset="-120"/>
            </a:endParaRPr>
          </a:p>
          <a:p>
            <a:r>
              <a:rPr lang="zh-TW" altLang="en-US" sz="3200" dirty="0">
                <a:latin typeface="Microsoft JhengHei" panose="020B0604030504040204" pitchFamily="34" charset="-120"/>
                <a:ea typeface="Microsoft JhengHei" panose="020B0604030504040204" pitchFamily="34" charset="-120"/>
              </a:rPr>
              <a:t>方法四：適當時重新輸入提示詞，以防模型忽然「失憶」</a:t>
            </a:r>
            <a:endParaRPr lang="en-HK" altLang="zh-TW" sz="3200" dirty="0">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204978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BCB78-D92D-3568-E672-BC9D8C09D72F}"/>
              </a:ext>
            </a:extLst>
          </p:cNvPr>
          <p:cNvSpPr>
            <a:spLocks noGrp="1"/>
          </p:cNvSpPr>
          <p:nvPr>
            <p:ph type="title"/>
          </p:nvPr>
        </p:nvSpPr>
        <p:spPr/>
        <p:txBody>
          <a:bodyPr/>
          <a:lstStyle/>
          <a:p>
            <a:r>
              <a:rPr lang="zh-TW" altLang="en-US" dirty="0">
                <a:latin typeface="+mn-lt"/>
                <a:ea typeface="Microsoft JhengHei" panose="020B0604030504040204" pitchFamily="34" charset="-120"/>
              </a:rPr>
              <a:t>策略 </a:t>
            </a:r>
            <a:r>
              <a:rPr lang="en-US" altLang="zh-TW" dirty="0">
                <a:latin typeface="+mn-lt"/>
                <a:ea typeface="Microsoft JhengHei" panose="020B0604030504040204" pitchFamily="34" charset="-120"/>
              </a:rPr>
              <a:t>3.</a:t>
            </a:r>
            <a:r>
              <a:rPr lang="zh-TW" altLang="en-US" dirty="0">
                <a:latin typeface="+mn-lt"/>
                <a:ea typeface="Microsoft JhengHei" panose="020B0604030504040204" pitchFamily="34" charset="-120"/>
              </a:rPr>
              <a:t> 譯文優劣怎認定？貨比三家要看清</a:t>
            </a:r>
            <a:endParaRPr lang="en-US" dirty="0">
              <a:latin typeface="+mn-lt"/>
              <a:ea typeface="Microsoft JhengHei" panose="020B0604030504040204" pitchFamily="34" charset="-120"/>
            </a:endParaRPr>
          </a:p>
        </p:txBody>
      </p:sp>
      <p:pic>
        <p:nvPicPr>
          <p:cNvPr id="4" name="Content Placeholder 3">
            <a:extLst>
              <a:ext uri="{FF2B5EF4-FFF2-40B4-BE49-F238E27FC236}">
                <a16:creationId xmlns:a16="http://schemas.microsoft.com/office/drawing/2014/main" id="{2D1F94DF-6EB6-5E17-2FA4-6829B9B1BCA1}"/>
              </a:ext>
            </a:extLst>
          </p:cNvPr>
          <p:cNvPicPr>
            <a:picLocks noGrp="1" noChangeAspect="1"/>
          </p:cNvPicPr>
          <p:nvPr>
            <p:ph idx="1"/>
          </p:nvPr>
        </p:nvPicPr>
        <p:blipFill>
          <a:blip r:embed="rId2"/>
          <a:stretch>
            <a:fillRect/>
          </a:stretch>
        </p:blipFill>
        <p:spPr>
          <a:xfrm>
            <a:off x="1014977" y="1114769"/>
            <a:ext cx="10162045" cy="5542934"/>
          </a:xfrm>
          <a:prstGeom prst="rect">
            <a:avLst/>
          </a:prstGeom>
        </p:spPr>
      </p:pic>
    </p:spTree>
    <p:extLst>
      <p:ext uri="{BB962C8B-B14F-4D97-AF65-F5344CB8AC3E}">
        <p14:creationId xmlns:p14="http://schemas.microsoft.com/office/powerpoint/2010/main" val="828392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8F903-749F-10B7-0EDA-43FC888D24C5}"/>
              </a:ext>
            </a:extLst>
          </p:cNvPr>
          <p:cNvSpPr>
            <a:spLocks noGrp="1"/>
          </p:cNvSpPr>
          <p:nvPr>
            <p:ph type="title"/>
          </p:nvPr>
        </p:nvSpPr>
        <p:spPr/>
        <p:txBody>
          <a:bodyPr/>
          <a:lstStyle/>
          <a:p>
            <a:r>
              <a:rPr lang="zh-TW" altLang="en-US" dirty="0">
                <a:latin typeface="Arial" panose="020B0604020202020204" pitchFamily="34" charset="0"/>
                <a:ea typeface="Microsoft JhengHei" panose="020B0604030504040204" pitchFamily="34" charset="-120"/>
                <a:cs typeface="Arial" panose="020B0604020202020204" pitchFamily="34" charset="0"/>
              </a:rPr>
              <a:t>要求模型提供</a:t>
            </a:r>
            <a:r>
              <a:rPr lang="en-US" dirty="0" err="1">
                <a:latin typeface="Arial" panose="020B0604020202020204" pitchFamily="34" charset="0"/>
                <a:ea typeface="Microsoft JhengHei" panose="020B0604030504040204" pitchFamily="34" charset="-120"/>
                <a:cs typeface="Arial" panose="020B0604020202020204" pitchFamily="34" charset="0"/>
              </a:rPr>
              <a:t>多個翻譯結果</a:t>
            </a:r>
            <a:endParaRPr lang="en-US" dirty="0">
              <a:latin typeface="Arial" panose="020B0604020202020204" pitchFamily="34" charset="0"/>
              <a:ea typeface="Microsoft JhengHei" panose="020B0604030504040204" pitchFamily="34" charset="-120"/>
              <a:cs typeface="Arial" panose="020B0604020202020204" pitchFamily="34" charset="0"/>
            </a:endParaRPr>
          </a:p>
        </p:txBody>
      </p:sp>
      <p:sp>
        <p:nvSpPr>
          <p:cNvPr id="3" name="Content Placeholder 2">
            <a:extLst>
              <a:ext uri="{FF2B5EF4-FFF2-40B4-BE49-F238E27FC236}">
                <a16:creationId xmlns:a16="http://schemas.microsoft.com/office/drawing/2014/main" id="{3BF5E61C-52AC-FEEB-B156-756B7B80B09C}"/>
              </a:ext>
            </a:extLst>
          </p:cNvPr>
          <p:cNvSpPr>
            <a:spLocks noGrp="1"/>
          </p:cNvSpPr>
          <p:nvPr>
            <p:ph idx="1"/>
          </p:nvPr>
        </p:nvSpPr>
        <p:spPr/>
        <p:txBody>
          <a:bodyPr>
            <a:normAutofit/>
          </a:bodyPr>
          <a:lstStyle/>
          <a:p>
            <a:r>
              <a:rPr lang="en-US" sz="3200" dirty="0" err="1">
                <a:latin typeface="Microsoft JhengHei" panose="020B0604030504040204" pitchFamily="34" charset="-120"/>
                <a:ea typeface="Microsoft JhengHei" panose="020B0604030504040204" pitchFamily="34" charset="-120"/>
              </a:rPr>
              <a:t>方法一</a:t>
            </a:r>
            <a:r>
              <a:rPr lang="zh-TW" altLang="en-US" sz="3200" dirty="0">
                <a:latin typeface="Microsoft JhengHei" panose="020B0604030504040204" pitchFamily="34" charset="-120"/>
                <a:ea typeface="Microsoft JhengHei" panose="020B0604030504040204" pitchFamily="34" charset="-120"/>
              </a:rPr>
              <a:t>：利用</a:t>
            </a:r>
            <a:r>
              <a:rPr lang="en-US" sz="3200" dirty="0" err="1">
                <a:latin typeface="Microsoft JhengHei" panose="020B0604030504040204" pitchFamily="34" charset="-120"/>
                <a:ea typeface="Microsoft JhengHei" panose="020B0604030504040204" pitchFamily="34" charset="-120"/>
              </a:rPr>
              <a:t>提示詞</a:t>
            </a:r>
            <a:endParaRPr lang="en-US" sz="3200" dirty="0">
              <a:latin typeface="Microsoft JhengHei" panose="020B0604030504040204" pitchFamily="34" charset="-120"/>
              <a:ea typeface="Microsoft JhengHei" panose="020B0604030504040204" pitchFamily="34" charset="-120"/>
            </a:endParaRPr>
          </a:p>
          <a:p>
            <a:r>
              <a:rPr lang="en-US" sz="3200" dirty="0" err="1">
                <a:latin typeface="Microsoft JhengHei" panose="020B0604030504040204" pitchFamily="34" charset="-120"/>
                <a:ea typeface="Microsoft JhengHei" panose="020B0604030504040204" pitchFamily="34" charset="-120"/>
              </a:rPr>
              <a:t>方法二</a:t>
            </a:r>
            <a:r>
              <a:rPr lang="zh-TW" altLang="en-US" sz="3200" dirty="0">
                <a:latin typeface="Microsoft JhengHei" panose="020B0604030504040204" pitchFamily="34" charset="-120"/>
                <a:ea typeface="Microsoft JhengHei" panose="020B0604030504040204" pitchFamily="34" charset="-120"/>
              </a:rPr>
              <a:t>：使用</a:t>
            </a:r>
            <a:r>
              <a:rPr lang="en-US" altLang="zh-TW" sz="3200" dirty="0">
                <a:latin typeface="Microsoft JhengHei" panose="020B0604030504040204" pitchFamily="34" charset="-120"/>
                <a:ea typeface="Microsoft JhengHei" panose="020B0604030504040204" pitchFamily="34" charset="-120"/>
              </a:rPr>
              <a:t> </a:t>
            </a:r>
            <a:r>
              <a:rPr lang="en-US" altLang="zh-TW" sz="3200" dirty="0">
                <a:highlight>
                  <a:srgbClr val="FFFF00"/>
                </a:highlight>
                <a:latin typeface="Consolas" panose="020B0609020204030204" pitchFamily="49" charset="0"/>
                <a:ea typeface="Microsoft JhengHei" panose="020B0604030504040204" pitchFamily="34" charset="-120"/>
                <a:cs typeface="Consolas" panose="020B0609020204030204" pitchFamily="49" charset="0"/>
              </a:rPr>
              <a:t>/repeat [Num]</a:t>
            </a:r>
            <a:r>
              <a:rPr lang="en-US" altLang="zh-TW" sz="3200" dirty="0">
                <a:latin typeface="Consolas" panose="020B0609020204030204" pitchFamily="49" charset="0"/>
                <a:ea typeface="Microsoft JhengHei" panose="020B0604030504040204" pitchFamily="34" charset="-120"/>
                <a:cs typeface="Consolas" panose="020B0609020204030204" pitchFamily="49" charset="0"/>
              </a:rPr>
              <a:t> </a:t>
            </a:r>
            <a:r>
              <a:rPr lang="zh-TW" altLang="en-US" sz="3200" dirty="0">
                <a:latin typeface="Microsoft JhengHei" panose="020B0604030504040204" pitchFamily="34" charset="-120"/>
                <a:ea typeface="Microsoft JhengHei" panose="020B0604030504040204" pitchFamily="34" charset="-120"/>
              </a:rPr>
              <a:t>指令（適用於</a:t>
            </a:r>
            <a:r>
              <a:rPr lang="en-US" altLang="zh-TW" sz="3200" dirty="0">
                <a:latin typeface="Microsoft JhengHei" panose="020B0604030504040204" pitchFamily="34" charset="-120"/>
                <a:ea typeface="Microsoft JhengHei" panose="020B0604030504040204" pitchFamily="34" charset="-120"/>
              </a:rPr>
              <a:t>Poe</a:t>
            </a:r>
            <a:r>
              <a:rPr lang="zh-TW" altLang="en-US" sz="3200" dirty="0">
                <a:latin typeface="Microsoft JhengHei" panose="020B0604030504040204" pitchFamily="34" charset="-120"/>
                <a:ea typeface="Microsoft JhengHei" panose="020B0604030504040204" pitchFamily="34" charset="-120"/>
              </a:rPr>
              <a:t>）</a:t>
            </a:r>
            <a:endParaRPr lang="en-HK" altLang="zh-TW" sz="3200" dirty="0">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2832249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1254D3-1964-0C57-1E8D-FF0DB742A5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E9C83D-489A-8AFB-550A-9BC3D082E88D}"/>
              </a:ext>
            </a:extLst>
          </p:cNvPr>
          <p:cNvSpPr>
            <a:spLocks noGrp="1"/>
          </p:cNvSpPr>
          <p:nvPr>
            <p:ph type="title"/>
          </p:nvPr>
        </p:nvSpPr>
        <p:spPr/>
        <p:txBody>
          <a:bodyPr/>
          <a:lstStyle/>
          <a:p>
            <a:r>
              <a:rPr lang="zh-TW" altLang="en-US" dirty="0">
                <a:latin typeface="Arial" panose="020B0604020202020204" pitchFamily="34" charset="0"/>
                <a:ea typeface="Microsoft JhengHei" panose="020B0604030504040204" pitchFamily="34" charset="-120"/>
                <a:cs typeface="Arial" panose="020B0604020202020204" pitchFamily="34" charset="0"/>
              </a:rPr>
              <a:t>使用不同模型</a:t>
            </a:r>
            <a:r>
              <a:rPr lang="zh-TW" altLang="en-HK" dirty="0">
                <a:latin typeface="Arial" panose="020B0604020202020204" pitchFamily="34" charset="0"/>
                <a:ea typeface="Microsoft JhengHei" panose="020B0604030504040204" pitchFamily="34" charset="-120"/>
                <a:cs typeface="Arial" panose="020B0604020202020204" pitchFamily="34" charset="0"/>
              </a:rPr>
              <a:t>進行</a:t>
            </a:r>
            <a:r>
              <a:rPr lang="zh-TW" altLang="en-US" dirty="0">
                <a:latin typeface="Arial" panose="020B0604020202020204" pitchFamily="34" charset="0"/>
                <a:ea typeface="Microsoft JhengHei" panose="020B0604030504040204" pitchFamily="34" charset="-120"/>
                <a:cs typeface="Arial" panose="020B0604020202020204" pitchFamily="34" charset="0"/>
              </a:rPr>
              <a:t>翻譯</a:t>
            </a:r>
            <a:endParaRPr lang="en-US" dirty="0">
              <a:latin typeface="Arial" panose="020B0604020202020204" pitchFamily="34" charset="0"/>
              <a:ea typeface="Microsoft JhengHei" panose="020B0604030504040204" pitchFamily="34" charset="-120"/>
              <a:cs typeface="Arial" panose="020B0604020202020204" pitchFamily="34" charset="0"/>
            </a:endParaRPr>
          </a:p>
        </p:txBody>
      </p:sp>
      <p:sp>
        <p:nvSpPr>
          <p:cNvPr id="3" name="Content Placeholder 2">
            <a:extLst>
              <a:ext uri="{FF2B5EF4-FFF2-40B4-BE49-F238E27FC236}">
                <a16:creationId xmlns:a16="http://schemas.microsoft.com/office/drawing/2014/main" id="{936F615A-0B83-B9EC-3405-3647704D0EAA}"/>
              </a:ext>
            </a:extLst>
          </p:cNvPr>
          <p:cNvSpPr>
            <a:spLocks noGrp="1"/>
          </p:cNvSpPr>
          <p:nvPr>
            <p:ph idx="1"/>
          </p:nvPr>
        </p:nvSpPr>
        <p:spPr/>
        <p:txBody>
          <a:bodyPr>
            <a:normAutofit/>
          </a:bodyPr>
          <a:lstStyle/>
          <a:p>
            <a:r>
              <a:rPr lang="zh-TW" altLang="en-US" sz="3200" dirty="0">
                <a:ea typeface="Microsoft JhengHei" panose="020B0604030504040204" pitchFamily="34" charset="-120"/>
              </a:rPr>
              <a:t>使用以下指令 ：</a:t>
            </a:r>
            <a:r>
              <a:rPr lang="en-US" altLang="zh-TW" sz="3200" dirty="0">
                <a:highlight>
                  <a:srgbClr val="FFFF00"/>
                </a:highlight>
                <a:latin typeface="Consolas" panose="020B0609020204030204" pitchFamily="49" charset="0"/>
                <a:ea typeface="Microsoft JhengHei" panose="020B0604030504040204" pitchFamily="34" charset="-120"/>
                <a:cs typeface="Consolas" panose="020B0609020204030204" pitchFamily="49" charset="0"/>
              </a:rPr>
              <a:t>/compare @</a:t>
            </a:r>
            <a:r>
              <a:rPr lang="en-US" altLang="zh-TW" sz="3200" dirty="0" err="1">
                <a:highlight>
                  <a:srgbClr val="FFFF00"/>
                </a:highlight>
                <a:latin typeface="Consolas" panose="020B0609020204030204" pitchFamily="49" charset="0"/>
                <a:ea typeface="Microsoft JhengHei" panose="020B0604030504040204" pitchFamily="34" charset="-120"/>
                <a:cs typeface="Consolas" panose="020B0609020204030204" pitchFamily="49" charset="0"/>
              </a:rPr>
              <a:t>ModelName</a:t>
            </a:r>
            <a:r>
              <a:rPr lang="zh-TW" altLang="en-US" sz="3200" dirty="0">
                <a:ea typeface="Microsoft JhengHei" panose="020B0604030504040204" pitchFamily="34" charset="-120"/>
              </a:rPr>
              <a:t>（適用於 </a:t>
            </a:r>
            <a:r>
              <a:rPr lang="en-US" altLang="zh-TW" sz="3200" dirty="0">
                <a:ea typeface="Microsoft JhengHei" panose="020B0604030504040204" pitchFamily="34" charset="-120"/>
              </a:rPr>
              <a:t>Poe</a:t>
            </a:r>
            <a:r>
              <a:rPr lang="zh-TW" altLang="en-US" sz="3200" dirty="0">
                <a:ea typeface="Microsoft JhengHei" panose="020B0604030504040204" pitchFamily="34" charset="-120"/>
              </a:rPr>
              <a:t>）</a:t>
            </a:r>
            <a:endParaRPr lang="en-US" altLang="zh-TW" sz="3200" dirty="0">
              <a:highlight>
                <a:srgbClr val="FFFF00"/>
              </a:highlight>
              <a:latin typeface="Consolas" panose="020B0609020204030204" pitchFamily="49" charset="0"/>
              <a:ea typeface="Microsoft JhengHei" panose="020B0604030504040204" pitchFamily="34" charset="-120"/>
              <a:cs typeface="Consolas" panose="020B0609020204030204" pitchFamily="49" charset="0"/>
            </a:endParaRPr>
          </a:p>
        </p:txBody>
      </p:sp>
    </p:spTree>
    <p:extLst>
      <p:ext uri="{BB962C8B-B14F-4D97-AF65-F5344CB8AC3E}">
        <p14:creationId xmlns:p14="http://schemas.microsoft.com/office/powerpoint/2010/main" val="1035367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EE6C8-DA92-897C-6BD4-37C88D5B03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A956B0-6AAC-E184-BA6D-CBE833810BEA}"/>
              </a:ext>
            </a:extLst>
          </p:cNvPr>
          <p:cNvSpPr>
            <a:spLocks noGrp="1"/>
          </p:cNvSpPr>
          <p:nvPr>
            <p:ph type="title"/>
          </p:nvPr>
        </p:nvSpPr>
        <p:spPr/>
        <p:txBody>
          <a:bodyPr/>
          <a:lstStyle/>
          <a:p>
            <a:r>
              <a:rPr lang="zh-TW" altLang="en-US" dirty="0">
                <a:latin typeface="Arial" panose="020B0604020202020204" pitchFamily="34" charset="0"/>
                <a:ea typeface="Microsoft JhengHei" panose="020B0604030504040204" pitchFamily="34" charset="-120"/>
                <a:cs typeface="Arial" panose="020B0604020202020204" pitchFamily="34" charset="0"/>
              </a:rPr>
              <a:t>使用文本對比工具</a:t>
            </a:r>
            <a:endParaRPr lang="en-US" dirty="0">
              <a:latin typeface="Arial" panose="020B0604020202020204" pitchFamily="34" charset="0"/>
              <a:ea typeface="Microsoft JhengHei" panose="020B0604030504040204" pitchFamily="34" charset="-120"/>
              <a:cs typeface="Arial" panose="020B0604020202020204" pitchFamily="34" charset="0"/>
            </a:endParaRPr>
          </a:p>
        </p:txBody>
      </p:sp>
      <p:sp>
        <p:nvSpPr>
          <p:cNvPr id="3" name="Content Placeholder 2">
            <a:extLst>
              <a:ext uri="{FF2B5EF4-FFF2-40B4-BE49-F238E27FC236}">
                <a16:creationId xmlns:a16="http://schemas.microsoft.com/office/drawing/2014/main" id="{7C0D5220-471A-A64C-0499-677626A18EFD}"/>
              </a:ext>
            </a:extLst>
          </p:cNvPr>
          <p:cNvSpPr>
            <a:spLocks noGrp="1"/>
          </p:cNvSpPr>
          <p:nvPr>
            <p:ph idx="1"/>
          </p:nvPr>
        </p:nvSpPr>
        <p:spPr/>
        <p:txBody>
          <a:bodyPr>
            <a:normAutofit/>
          </a:bodyPr>
          <a:lstStyle/>
          <a:p>
            <a:pPr marL="0" indent="0">
              <a:buNone/>
            </a:pPr>
            <a:r>
              <a:rPr lang="en-HK" sz="3200" dirty="0" err="1">
                <a:ea typeface="Microsoft JhengHei" panose="020B0604030504040204" pitchFamily="34" charset="-120"/>
              </a:rPr>
              <a:t>若干例子</a:t>
            </a:r>
            <a:endParaRPr lang="en-HK" sz="3200" dirty="0">
              <a:ea typeface="Microsoft JhengHei" panose="020B0604030504040204" pitchFamily="34" charset="-120"/>
            </a:endParaRPr>
          </a:p>
          <a:p>
            <a:r>
              <a:rPr lang="en-HK" sz="3200" dirty="0">
                <a:ea typeface="Microsoft JhengHei" panose="020B0604030504040204" pitchFamily="34" charset="-120"/>
              </a:rPr>
              <a:t>Microsoft Word</a:t>
            </a:r>
          </a:p>
          <a:p>
            <a:r>
              <a:rPr lang="en-HK" sz="3200" dirty="0">
                <a:ea typeface="Microsoft JhengHei" panose="020B0604030504040204" pitchFamily="34" charset="-120"/>
              </a:rPr>
              <a:t>Google Docs</a:t>
            </a:r>
          </a:p>
          <a:p>
            <a:r>
              <a:rPr lang="en-HK" sz="3200" dirty="0" err="1">
                <a:ea typeface="Microsoft JhengHei" panose="020B0604030504040204" pitchFamily="34" charset="-120"/>
              </a:rPr>
              <a:t>CountWordsFree</a:t>
            </a:r>
            <a:r>
              <a:rPr lang="en-HK" sz="3200" dirty="0">
                <a:ea typeface="Microsoft JhengHei" panose="020B0604030504040204" pitchFamily="34" charset="-120"/>
              </a:rPr>
              <a:t> – Compare Text Online (</a:t>
            </a:r>
            <a:r>
              <a:rPr lang="en-HK" sz="3200" dirty="0">
                <a:ea typeface="Microsoft JhengHei" panose="020B0604030504040204" pitchFamily="34" charset="-120"/>
                <a:hlinkClick r:id="rId2"/>
              </a:rPr>
              <a:t>https://countwordsfree.com/comparetexts</a:t>
            </a:r>
            <a:r>
              <a:rPr lang="en-HK" sz="3200" dirty="0">
                <a:ea typeface="Microsoft JhengHei" panose="020B0604030504040204" pitchFamily="34" charset="-120"/>
              </a:rPr>
              <a:t>)</a:t>
            </a:r>
          </a:p>
          <a:p>
            <a:r>
              <a:rPr lang="en-HK" sz="3200" dirty="0">
                <a:ea typeface="Microsoft JhengHei" panose="020B0604030504040204" pitchFamily="34" charset="-120"/>
              </a:rPr>
              <a:t>Draftable (</a:t>
            </a:r>
            <a:r>
              <a:rPr lang="en-HK" sz="3200" dirty="0">
                <a:ea typeface="Microsoft JhengHei" panose="020B0604030504040204" pitchFamily="34" charset="-120"/>
                <a:hlinkClick r:id="rId3"/>
              </a:rPr>
              <a:t>https://www.draftable.com/compare</a:t>
            </a:r>
            <a:r>
              <a:rPr lang="en-HK" sz="3200" dirty="0">
                <a:ea typeface="Microsoft JhengHei" panose="020B0604030504040204" pitchFamily="34" charset="-120"/>
              </a:rPr>
              <a:t>) </a:t>
            </a:r>
          </a:p>
          <a:p>
            <a:endParaRPr lang="en-US" sz="3200" dirty="0">
              <a:ea typeface="Microsoft JhengHei" panose="020B0604030504040204" pitchFamily="34" charset="-120"/>
            </a:endParaRPr>
          </a:p>
        </p:txBody>
      </p:sp>
    </p:spTree>
    <p:extLst>
      <p:ext uri="{BB962C8B-B14F-4D97-AF65-F5344CB8AC3E}">
        <p14:creationId xmlns:p14="http://schemas.microsoft.com/office/powerpoint/2010/main" val="120360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E9431-9E4C-C363-1F2D-78A215FC2578}"/>
              </a:ext>
            </a:extLst>
          </p:cNvPr>
          <p:cNvSpPr>
            <a:spLocks noGrp="1"/>
          </p:cNvSpPr>
          <p:nvPr>
            <p:ph type="title"/>
          </p:nvPr>
        </p:nvSpPr>
        <p:spPr/>
        <p:txBody>
          <a:bodyPr/>
          <a:lstStyle/>
          <a:p>
            <a:r>
              <a:rPr lang="zh-TW" altLang="en-US" dirty="0">
                <a:latin typeface="+mn-lt"/>
                <a:ea typeface="Microsoft JhengHei" panose="020B0604030504040204" pitchFamily="34" charset="-120"/>
              </a:rPr>
              <a:t>策略 </a:t>
            </a:r>
            <a:r>
              <a:rPr lang="en-US" altLang="zh-TW" dirty="0">
                <a:latin typeface="+mn-lt"/>
                <a:ea typeface="Microsoft JhengHei" panose="020B0604030504040204" pitchFamily="34" charset="-120"/>
              </a:rPr>
              <a:t>4</a:t>
            </a:r>
            <a:r>
              <a:rPr lang="en-US" dirty="0">
                <a:latin typeface="+mn-lt"/>
                <a:ea typeface="Microsoft JhengHei" panose="020B0604030504040204" pitchFamily="34" charset="-120"/>
              </a:rPr>
              <a:t>. </a:t>
            </a:r>
            <a:r>
              <a:rPr lang="ja-JP" altLang="en-US">
                <a:latin typeface="+mn-lt"/>
                <a:ea typeface="Microsoft JhengHei" panose="020B0604030504040204" pitchFamily="34" charset="-120"/>
              </a:rPr>
              <a:t>術語不一難確認？官方權威有保證</a:t>
            </a:r>
            <a:endParaRPr lang="en-US" dirty="0">
              <a:latin typeface="+mn-lt"/>
              <a:ea typeface="Microsoft JhengHei" panose="020B0604030504040204" pitchFamily="34" charset="-120"/>
            </a:endParaRPr>
          </a:p>
        </p:txBody>
      </p:sp>
      <p:pic>
        <p:nvPicPr>
          <p:cNvPr id="8" name="Content Placeholder 7">
            <a:extLst>
              <a:ext uri="{FF2B5EF4-FFF2-40B4-BE49-F238E27FC236}">
                <a16:creationId xmlns:a16="http://schemas.microsoft.com/office/drawing/2014/main" id="{A93E62FD-4A7B-A508-6534-BF0DDE103E46}"/>
              </a:ext>
            </a:extLst>
          </p:cNvPr>
          <p:cNvPicPr>
            <a:picLocks noGrp="1" noChangeAspect="1"/>
          </p:cNvPicPr>
          <p:nvPr>
            <p:ph idx="1"/>
          </p:nvPr>
        </p:nvPicPr>
        <p:blipFill>
          <a:blip r:embed="rId2"/>
          <a:stretch>
            <a:fillRect/>
          </a:stretch>
        </p:blipFill>
        <p:spPr>
          <a:xfrm>
            <a:off x="1162294" y="1242559"/>
            <a:ext cx="9867412" cy="5382225"/>
          </a:xfrm>
          <a:prstGeom prst="rect">
            <a:avLst/>
          </a:prstGeom>
        </p:spPr>
      </p:pic>
      <p:sp>
        <p:nvSpPr>
          <p:cNvPr id="9" name="Rectangle 8">
            <a:extLst>
              <a:ext uri="{FF2B5EF4-FFF2-40B4-BE49-F238E27FC236}">
                <a16:creationId xmlns:a16="http://schemas.microsoft.com/office/drawing/2014/main" id="{60277A8A-7E01-7842-CA06-AD6130F7E033}"/>
              </a:ext>
            </a:extLst>
          </p:cNvPr>
          <p:cNvSpPr/>
          <p:nvPr/>
        </p:nvSpPr>
        <p:spPr>
          <a:xfrm>
            <a:off x="2502560" y="4842942"/>
            <a:ext cx="665836" cy="214184"/>
          </a:xfrm>
          <a:prstGeom prst="rect">
            <a:avLst/>
          </a:prstGeom>
          <a:solidFill>
            <a:srgbClr val="EAEE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&lt;</a:t>
            </a:r>
            <a:r>
              <a:rPr lang="en-US" sz="1200" dirty="0" err="1">
                <a:solidFill>
                  <a:schemeClr val="tx1"/>
                </a:solidFill>
              </a:rPr>
              <a:t>url</a:t>
            </a:r>
            <a:r>
              <a:rPr lang="en-US" sz="1200" dirty="0">
                <a:solidFill>
                  <a:schemeClr val="tx1"/>
                </a:solidFill>
              </a:rPr>
              <a:t>&gt;</a:t>
            </a:r>
          </a:p>
        </p:txBody>
      </p:sp>
      <p:sp>
        <p:nvSpPr>
          <p:cNvPr id="11" name="Rectangle 10">
            <a:extLst>
              <a:ext uri="{FF2B5EF4-FFF2-40B4-BE49-F238E27FC236}">
                <a16:creationId xmlns:a16="http://schemas.microsoft.com/office/drawing/2014/main" id="{D3B06D6C-0455-BA02-67AF-B2D69353A94E}"/>
              </a:ext>
            </a:extLst>
          </p:cNvPr>
          <p:cNvSpPr/>
          <p:nvPr/>
        </p:nvSpPr>
        <p:spPr>
          <a:xfrm>
            <a:off x="2502560" y="5438826"/>
            <a:ext cx="665836" cy="214184"/>
          </a:xfrm>
          <a:prstGeom prst="rect">
            <a:avLst/>
          </a:prstGeom>
          <a:solidFill>
            <a:srgbClr val="EAEE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&lt;</a:t>
            </a:r>
            <a:r>
              <a:rPr lang="en-US" sz="1200" dirty="0" err="1">
                <a:solidFill>
                  <a:schemeClr val="tx1"/>
                </a:solidFill>
              </a:rPr>
              <a:t>url</a:t>
            </a:r>
            <a:r>
              <a:rPr lang="en-US" sz="1200" dirty="0">
                <a:solidFill>
                  <a:schemeClr val="tx1"/>
                </a:solidFill>
              </a:rPr>
              <a:t>&gt;</a:t>
            </a:r>
          </a:p>
        </p:txBody>
      </p:sp>
    </p:spTree>
    <p:extLst>
      <p:ext uri="{BB962C8B-B14F-4D97-AF65-F5344CB8AC3E}">
        <p14:creationId xmlns:p14="http://schemas.microsoft.com/office/powerpoint/2010/main" val="14482537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6DD31-EAAD-67FE-39C6-E577DC07CA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F1248F-D993-7F03-2AEE-4D2E30669206}"/>
              </a:ext>
            </a:extLst>
          </p:cNvPr>
          <p:cNvSpPr>
            <a:spLocks noGrp="1"/>
          </p:cNvSpPr>
          <p:nvPr>
            <p:ph type="title"/>
          </p:nvPr>
        </p:nvSpPr>
        <p:spPr/>
        <p:txBody>
          <a:bodyPr/>
          <a:lstStyle/>
          <a:p>
            <a:r>
              <a:rPr lang="en-US" dirty="0" err="1">
                <a:latin typeface="Arial" panose="020B0604020202020204" pitchFamily="34" charset="0"/>
                <a:ea typeface="Microsoft JhengHei" panose="020B0604030504040204" pitchFamily="34" charset="-120"/>
                <a:cs typeface="Arial" panose="020B0604020202020204" pitchFamily="34" charset="0"/>
              </a:rPr>
              <a:t>譯前術語識別和提示詞處理</a:t>
            </a:r>
            <a:endParaRPr lang="en-US" dirty="0">
              <a:latin typeface="Arial" panose="020B0604020202020204" pitchFamily="34" charset="0"/>
              <a:ea typeface="Microsoft JhengHei" panose="020B0604030504040204" pitchFamily="34" charset="-120"/>
              <a:cs typeface="Arial" panose="020B0604020202020204" pitchFamily="34" charset="0"/>
            </a:endParaRPr>
          </a:p>
        </p:txBody>
      </p:sp>
      <p:sp>
        <p:nvSpPr>
          <p:cNvPr id="3" name="Content Placeholder 2">
            <a:extLst>
              <a:ext uri="{FF2B5EF4-FFF2-40B4-BE49-F238E27FC236}">
                <a16:creationId xmlns:a16="http://schemas.microsoft.com/office/drawing/2014/main" id="{D93BE219-70C8-BF7A-8541-3E40D55C1ECA}"/>
              </a:ext>
            </a:extLst>
          </p:cNvPr>
          <p:cNvSpPr>
            <a:spLocks noGrp="1"/>
          </p:cNvSpPr>
          <p:nvPr>
            <p:ph idx="1"/>
          </p:nvPr>
        </p:nvSpPr>
        <p:spPr/>
        <p:txBody>
          <a:bodyPr>
            <a:normAutofit/>
          </a:bodyPr>
          <a:lstStyle/>
          <a:p>
            <a:r>
              <a:rPr lang="zh-TW" altLang="en-US" sz="3200" dirty="0">
                <a:ea typeface="Microsoft JhengHei" panose="020B0604030504040204" pitchFamily="34" charset="-120"/>
              </a:rPr>
              <a:t>分析原文中的術語（輔助工具例子：</a:t>
            </a:r>
            <a:r>
              <a:rPr lang="en-HK" sz="3200" dirty="0">
                <a:ea typeface="Microsoft JhengHei" panose="020B0604030504040204" pitchFamily="34" charset="-120"/>
                <a:hlinkClick r:id="rId2"/>
              </a:rPr>
              <a:t>https://www.tomedes.com/tools/pre-translation</a:t>
            </a:r>
            <a:r>
              <a:rPr lang="zh-TW" altLang="en-US" sz="3200" dirty="0">
                <a:ea typeface="Microsoft JhengHei" panose="020B0604030504040204" pitchFamily="34" charset="-120"/>
              </a:rPr>
              <a:t>）</a:t>
            </a:r>
            <a:endParaRPr lang="en-HK" altLang="zh-TW" sz="3200" dirty="0">
              <a:ea typeface="Microsoft JhengHei" panose="020B0604030504040204" pitchFamily="34" charset="-120"/>
            </a:endParaRPr>
          </a:p>
          <a:p>
            <a:r>
              <a:rPr lang="zh-TW" altLang="en-US" sz="3200" dirty="0">
                <a:ea typeface="Microsoft JhengHei" panose="020B0604030504040204" pitchFamily="34" charset="-120"/>
              </a:rPr>
              <a:t>將術語資訊添加到提示詞</a:t>
            </a:r>
            <a:endParaRPr lang="en-HK" sz="3200" dirty="0">
              <a:ea typeface="Microsoft JhengHei" panose="020B0604030504040204" pitchFamily="34" charset="-120"/>
            </a:endParaRPr>
          </a:p>
        </p:txBody>
      </p:sp>
    </p:spTree>
    <p:extLst>
      <p:ext uri="{BB962C8B-B14F-4D97-AF65-F5344CB8AC3E}">
        <p14:creationId xmlns:p14="http://schemas.microsoft.com/office/powerpoint/2010/main" val="3253391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3A4CC-2CEE-71AB-65C3-96DB23721383}"/>
              </a:ext>
            </a:extLst>
          </p:cNvPr>
          <p:cNvSpPr>
            <a:spLocks noGrp="1"/>
          </p:cNvSpPr>
          <p:nvPr>
            <p:ph type="title"/>
          </p:nvPr>
        </p:nvSpPr>
        <p:spPr/>
        <p:txBody>
          <a:bodyPr/>
          <a:lstStyle/>
          <a:p>
            <a:r>
              <a:rPr lang="en-US" dirty="0" err="1">
                <a:latin typeface="Arial" panose="020B0604020202020204" pitchFamily="34" charset="0"/>
                <a:ea typeface="Microsoft JhengHei" panose="020B0604030504040204" pitchFamily="34" charset="-120"/>
                <a:cs typeface="Arial" panose="020B0604020202020204" pitchFamily="34" charset="0"/>
              </a:rPr>
              <a:t>譯後術語檢查</a:t>
            </a:r>
            <a:endParaRPr lang="en-US" dirty="0">
              <a:latin typeface="Arial" panose="020B0604020202020204" pitchFamily="34" charset="0"/>
              <a:ea typeface="Microsoft JhengHei" panose="020B0604030504040204" pitchFamily="34" charset="-120"/>
              <a:cs typeface="Arial" panose="020B0604020202020204" pitchFamily="34" charset="0"/>
            </a:endParaRPr>
          </a:p>
        </p:txBody>
      </p:sp>
      <p:sp>
        <p:nvSpPr>
          <p:cNvPr id="3" name="Content Placeholder 2">
            <a:extLst>
              <a:ext uri="{FF2B5EF4-FFF2-40B4-BE49-F238E27FC236}">
                <a16:creationId xmlns:a16="http://schemas.microsoft.com/office/drawing/2014/main" id="{45EFB796-69B7-EB8B-823F-BC64C81CB7A4}"/>
              </a:ext>
            </a:extLst>
          </p:cNvPr>
          <p:cNvSpPr>
            <a:spLocks noGrp="1"/>
          </p:cNvSpPr>
          <p:nvPr>
            <p:ph idx="1"/>
          </p:nvPr>
        </p:nvSpPr>
        <p:spPr/>
        <p:txBody>
          <a:bodyPr>
            <a:normAutofit/>
          </a:bodyPr>
          <a:lstStyle/>
          <a:p>
            <a:pPr marL="0" indent="0">
              <a:buNone/>
            </a:pPr>
            <a:r>
              <a:rPr lang="zh-TW" altLang="en-US" sz="3200" dirty="0">
                <a:ea typeface="Microsoft JhengHei" panose="020B0604030504040204" pitchFamily="34" charset="-120"/>
              </a:rPr>
              <a:t>輔助工具例子：</a:t>
            </a:r>
            <a:endParaRPr lang="en-HK" altLang="zh-TW" sz="3200" dirty="0">
              <a:ea typeface="Microsoft JhengHei" panose="020B0604030504040204" pitchFamily="34" charset="-120"/>
            </a:endParaRPr>
          </a:p>
          <a:p>
            <a:r>
              <a:rPr lang="zh-TW" altLang="en-US" sz="3200" dirty="0">
                <a:ea typeface="Microsoft JhengHei" panose="020B0604030504040204" pitchFamily="34" charset="-120"/>
              </a:rPr>
              <a:t>例子一：</a:t>
            </a:r>
            <a:r>
              <a:rPr lang="en-HK" sz="3200" dirty="0">
                <a:ea typeface="Microsoft JhengHei" panose="020B0604030504040204" pitchFamily="34" charset="-120"/>
                <a:hlinkClick r:id="rId2"/>
              </a:rPr>
              <a:t>https://www.tomedes.com/tools/post-translation</a:t>
            </a:r>
            <a:r>
              <a:rPr lang="zh-TW" altLang="en-US" sz="3200" dirty="0">
                <a:ea typeface="Microsoft JhengHei" panose="020B0604030504040204" pitchFamily="34" charset="-120"/>
              </a:rPr>
              <a:t> </a:t>
            </a:r>
            <a:endParaRPr lang="en-US" altLang="zh-TW" sz="3200" dirty="0">
              <a:ea typeface="Microsoft JhengHei" panose="020B0604030504040204" pitchFamily="34" charset="-120"/>
            </a:endParaRPr>
          </a:p>
          <a:p>
            <a:r>
              <a:rPr lang="en-US" sz="3200" dirty="0" err="1">
                <a:ea typeface="Microsoft JhengHei" panose="020B0604030504040204" pitchFamily="34" charset="-120"/>
              </a:rPr>
              <a:t>例子二</a:t>
            </a:r>
            <a:r>
              <a:rPr lang="zh-TW" altLang="en-US" sz="3200" dirty="0">
                <a:ea typeface="Microsoft JhengHei" panose="020B0604030504040204" pitchFamily="34" charset="-120"/>
              </a:rPr>
              <a:t>：</a:t>
            </a:r>
            <a:r>
              <a:rPr lang="en-HK" altLang="zh-TW" sz="3200" dirty="0">
                <a:ea typeface="Microsoft JhengHei" panose="020B0604030504040204" pitchFamily="34" charset="-120"/>
              </a:rPr>
              <a:t> </a:t>
            </a:r>
            <a:r>
              <a:rPr lang="en-HK" altLang="zh-TW" sz="3200" dirty="0">
                <a:ea typeface="Microsoft JhengHei" panose="020B0604030504040204" pitchFamily="34" charset="-120"/>
                <a:hlinkClick r:id="rId3"/>
              </a:rPr>
              <a:t>https://www.matecat.com/</a:t>
            </a:r>
            <a:r>
              <a:rPr lang="en-HK" altLang="zh-TW" sz="3200" dirty="0">
                <a:ea typeface="Microsoft JhengHei" panose="020B0604030504040204" pitchFamily="34" charset="-120"/>
              </a:rPr>
              <a:t> </a:t>
            </a:r>
            <a:endParaRPr lang="en-HK" sz="3200" dirty="0">
              <a:ea typeface="Microsoft JhengHei" panose="020B0604030504040204" pitchFamily="34" charset="-120"/>
            </a:endParaRPr>
          </a:p>
        </p:txBody>
      </p:sp>
    </p:spTree>
    <p:extLst>
      <p:ext uri="{BB962C8B-B14F-4D97-AF65-F5344CB8AC3E}">
        <p14:creationId xmlns:p14="http://schemas.microsoft.com/office/powerpoint/2010/main" val="888663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376C1-0BA1-8BBA-AB1E-1E08FF9CD5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A648A7-58CE-0130-1D06-2B9158A78DE0}"/>
              </a:ext>
            </a:extLst>
          </p:cNvPr>
          <p:cNvSpPr>
            <a:spLocks noGrp="1"/>
          </p:cNvSpPr>
          <p:nvPr>
            <p:ph type="title"/>
          </p:nvPr>
        </p:nvSpPr>
        <p:spPr/>
        <p:txBody>
          <a:bodyPr/>
          <a:lstStyle/>
          <a:p>
            <a:r>
              <a:rPr lang="en-US" dirty="0" err="1">
                <a:latin typeface="Arial" panose="020B0604020202020204" pitchFamily="34" charset="0"/>
                <a:ea typeface="Microsoft JhengHei" panose="020B0604030504040204" pitchFamily="34" charset="-120"/>
                <a:cs typeface="Arial" panose="020B0604020202020204" pitchFamily="34" charset="0"/>
              </a:rPr>
              <a:t>AI</a:t>
            </a:r>
            <a:r>
              <a:rPr lang="en-US" dirty="0" err="1">
                <a:latin typeface="Microsoft JhengHei" panose="020B0604030504040204" pitchFamily="34" charset="-120"/>
                <a:ea typeface="Microsoft JhengHei" panose="020B0604030504040204" pitchFamily="34" charset="-120"/>
              </a:rPr>
              <a:t>不能盡信</a:t>
            </a:r>
            <a:endParaRPr lang="en-US" dirty="0">
              <a:latin typeface="Microsoft JhengHei" panose="020B0604030504040204" pitchFamily="34" charset="-120"/>
              <a:ea typeface="Microsoft JhengHei" panose="020B0604030504040204" pitchFamily="34" charset="-120"/>
            </a:endParaRPr>
          </a:p>
        </p:txBody>
      </p:sp>
      <p:sp>
        <p:nvSpPr>
          <p:cNvPr id="3" name="Content Placeholder 2">
            <a:extLst>
              <a:ext uri="{FF2B5EF4-FFF2-40B4-BE49-F238E27FC236}">
                <a16:creationId xmlns:a16="http://schemas.microsoft.com/office/drawing/2014/main" id="{69ADFE2A-EBF9-DA53-9667-B09166FFED94}"/>
              </a:ext>
            </a:extLst>
          </p:cNvPr>
          <p:cNvSpPr>
            <a:spLocks noGrp="1"/>
          </p:cNvSpPr>
          <p:nvPr>
            <p:ph idx="1"/>
          </p:nvPr>
        </p:nvSpPr>
        <p:spPr/>
        <p:txBody>
          <a:bodyPr>
            <a:normAutofit/>
          </a:bodyPr>
          <a:lstStyle/>
          <a:p>
            <a:pPr marL="0" indent="0">
              <a:buNone/>
            </a:pPr>
            <a:r>
              <a:rPr lang="en-US" sz="2800" dirty="0"/>
              <a:t>Translate the following text into English:</a:t>
            </a:r>
            <a:br>
              <a:rPr lang="en-US" sz="2800" dirty="0"/>
            </a:br>
            <a:r>
              <a:rPr lang="ja-JP" altLang="en-US" sz="2800">
                <a:latin typeface="Neue Haas Grotesk Text Pro" panose="020B0504020202020204" pitchFamily="34" charset="77"/>
                <a:ea typeface="Microsoft JhengHei" panose="020B0604030504040204" pitchFamily="34" charset="-120"/>
              </a:rPr>
              <a:t>文化體育及旅遊局局長羅淑佩表示，昨日內地訪港旅客約有</a:t>
            </a:r>
            <a:r>
              <a:rPr lang="en-US" altLang="ja-JP" sz="2800" dirty="0">
                <a:latin typeface="Neue Haas Grotesk Text Pro" panose="020B0504020202020204" pitchFamily="34" charset="77"/>
                <a:ea typeface="Microsoft JhengHei" panose="020B0604030504040204" pitchFamily="34" charset="-120"/>
              </a:rPr>
              <a:t>145,000</a:t>
            </a:r>
            <a:r>
              <a:rPr lang="ja-JP" altLang="en-US" sz="2800">
                <a:latin typeface="Neue Haas Grotesk Text Pro" panose="020B0504020202020204" pitchFamily="34" charset="77"/>
                <a:ea typeface="Microsoft JhengHei" panose="020B0604030504040204" pitchFamily="34" charset="-120"/>
              </a:rPr>
              <a:t>人次，較上月周末平均每日數字高</a:t>
            </a:r>
            <a:r>
              <a:rPr lang="en-US" altLang="ja-JP" sz="2800" dirty="0">
                <a:latin typeface="Neue Haas Grotesk Text Pro" panose="020B0504020202020204" pitchFamily="34" charset="77"/>
                <a:ea typeface="Microsoft JhengHei" panose="020B0604030504040204" pitchFamily="34" charset="-120"/>
              </a:rPr>
              <a:t>28.5%</a:t>
            </a:r>
            <a:r>
              <a:rPr lang="ja-JP" altLang="en-US" sz="2800">
                <a:latin typeface="Neue Haas Grotesk Text Pro" panose="020B0504020202020204" pitchFamily="34" charset="77"/>
                <a:ea typeface="Microsoft JhengHei" panose="020B0604030504040204" pitchFamily="34" charset="-120"/>
              </a:rPr>
              <a:t>，令人振奮。她相信這是深圳「一簽多行」個人遊簽注恢復帶給香港的新機遇。</a:t>
            </a:r>
            <a:endParaRPr lang="en-US" sz="2800" dirty="0">
              <a:latin typeface="Neue Haas Grotesk Text Pro" panose="020B0504020202020204" pitchFamily="34" charset="77"/>
              <a:ea typeface="Microsoft JhengHei" panose="020B0604030504040204" pitchFamily="34" charset="-120"/>
            </a:endParaRPr>
          </a:p>
        </p:txBody>
      </p:sp>
    </p:spTree>
    <p:extLst>
      <p:ext uri="{BB962C8B-B14F-4D97-AF65-F5344CB8AC3E}">
        <p14:creationId xmlns:p14="http://schemas.microsoft.com/office/powerpoint/2010/main" val="1420524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A5E470-652D-35F6-459C-1C645340D0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7CA2B7-85AD-4476-AEFA-59A57A072C51}"/>
              </a:ext>
            </a:extLst>
          </p:cNvPr>
          <p:cNvSpPr>
            <a:spLocks noGrp="1"/>
          </p:cNvSpPr>
          <p:nvPr>
            <p:ph type="title"/>
          </p:nvPr>
        </p:nvSpPr>
        <p:spPr/>
        <p:txBody>
          <a:bodyPr/>
          <a:lstStyle/>
          <a:p>
            <a:r>
              <a:rPr lang="zh-TW" altLang="en-US" dirty="0">
                <a:latin typeface="Microsoft JhengHei" panose="020B0604030504040204" pitchFamily="34" charset="-120"/>
                <a:ea typeface="Microsoft JhengHei" panose="020B0604030504040204" pitchFamily="34" charset="-120"/>
              </a:rPr>
              <a:t>檢索官方資訊</a:t>
            </a:r>
            <a:endParaRPr lang="en-US" dirty="0">
              <a:latin typeface="Arial" panose="020B0604020202020204" pitchFamily="34" charset="0"/>
              <a:ea typeface="Microsoft JhengHei" panose="020B0604030504040204" pitchFamily="34" charset="-120"/>
              <a:cs typeface="Arial" panose="020B0604020202020204" pitchFamily="34" charset="0"/>
            </a:endParaRPr>
          </a:p>
        </p:txBody>
      </p:sp>
      <p:sp>
        <p:nvSpPr>
          <p:cNvPr id="3" name="Content Placeholder 2">
            <a:extLst>
              <a:ext uri="{FF2B5EF4-FFF2-40B4-BE49-F238E27FC236}">
                <a16:creationId xmlns:a16="http://schemas.microsoft.com/office/drawing/2014/main" id="{72ECB796-9CD3-CC35-8A62-0AEDAD782124}"/>
              </a:ext>
            </a:extLst>
          </p:cNvPr>
          <p:cNvSpPr>
            <a:spLocks noGrp="1"/>
          </p:cNvSpPr>
          <p:nvPr>
            <p:ph idx="1"/>
          </p:nvPr>
        </p:nvSpPr>
        <p:spPr/>
        <p:txBody>
          <a:bodyPr>
            <a:normAutofit/>
          </a:bodyPr>
          <a:lstStyle/>
          <a:p>
            <a:r>
              <a:rPr lang="en-HK" sz="3200" dirty="0" err="1">
                <a:ea typeface="Microsoft JhengHei" panose="020B0604030504040204" pitchFamily="34" charset="-120"/>
              </a:rPr>
              <a:t>例子一</a:t>
            </a:r>
            <a:r>
              <a:rPr lang="zh-TW" altLang="en-US" sz="3200" dirty="0">
                <a:ea typeface="Microsoft JhengHei" panose="020B0604030504040204" pitchFamily="34" charset="-120"/>
              </a:rPr>
              <a:t>：</a:t>
            </a:r>
            <a:r>
              <a:rPr lang="it-IT" altLang="zh-TW" sz="3200" dirty="0" err="1"/>
              <a:t>Linguee</a:t>
            </a:r>
            <a:r>
              <a:rPr lang="it-IT" altLang="zh-TW" sz="3200" dirty="0"/>
              <a:t> (</a:t>
            </a:r>
            <a:r>
              <a:rPr lang="it-IT" altLang="zh-TW" sz="3200" u="sng" dirty="0">
                <a:hlinkClick r:id="rId2"/>
              </a:rPr>
              <a:t>http://www.linguee.com/english-chinese/</a:t>
            </a:r>
            <a:r>
              <a:rPr lang="it-IT" altLang="zh-TW" sz="3200" dirty="0"/>
              <a:t>)</a:t>
            </a:r>
            <a:endParaRPr lang="zh-TW" altLang="zh-TW" sz="3200" dirty="0"/>
          </a:p>
          <a:p>
            <a:r>
              <a:rPr lang="en-HK" sz="3200" dirty="0" err="1">
                <a:ea typeface="Microsoft JhengHei" panose="020B0604030504040204" pitchFamily="34" charset="-120"/>
              </a:rPr>
              <a:t>例子二</a:t>
            </a:r>
            <a:r>
              <a:rPr lang="zh-TW" altLang="en-US" sz="3200" dirty="0">
                <a:ea typeface="Microsoft JhengHei" panose="020B0604030504040204" pitchFamily="34" charset="-120"/>
              </a:rPr>
              <a:t>：搜尋引擎的進階檢索功能</a:t>
            </a:r>
            <a:endParaRPr lang="en-HK" altLang="zh-TW" sz="3200" dirty="0">
              <a:ea typeface="Microsoft JhengHei" panose="020B0604030504040204" pitchFamily="34" charset="-120"/>
            </a:endParaRPr>
          </a:p>
        </p:txBody>
      </p:sp>
    </p:spTree>
    <p:extLst>
      <p:ext uri="{BB962C8B-B14F-4D97-AF65-F5344CB8AC3E}">
        <p14:creationId xmlns:p14="http://schemas.microsoft.com/office/powerpoint/2010/main" val="2216154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B447-30BD-C235-D6DF-33072099DB8F}"/>
              </a:ext>
            </a:extLst>
          </p:cNvPr>
          <p:cNvSpPr>
            <a:spLocks noGrp="1"/>
          </p:cNvSpPr>
          <p:nvPr>
            <p:ph type="ctrTitle"/>
          </p:nvPr>
        </p:nvSpPr>
        <p:spPr/>
        <p:txBody>
          <a:bodyPr>
            <a:normAutofit/>
          </a:bodyPr>
          <a:lstStyle/>
          <a:p>
            <a:r>
              <a:rPr lang="en-US" sz="4400" dirty="0">
                <a:latin typeface="Microsoft JhengHei" panose="020B0604030504040204" pitchFamily="34" charset="-120"/>
                <a:ea typeface="Microsoft JhengHei" panose="020B0604030504040204" pitchFamily="34" charset="-120"/>
              </a:rPr>
              <a:t>I. AI</a:t>
            </a:r>
            <a:r>
              <a:rPr lang="zh-TW" altLang="en-US" sz="4400" dirty="0">
                <a:latin typeface="Microsoft JhengHei" panose="020B0604030504040204" pitchFamily="34" charset="-120"/>
                <a:ea typeface="Microsoft JhengHei" panose="020B0604030504040204" pitchFamily="34" charset="-120"/>
              </a:rPr>
              <a:t> </a:t>
            </a:r>
            <a:r>
              <a:rPr lang="en-US" sz="4400" dirty="0" err="1">
                <a:latin typeface="Microsoft JhengHei" panose="020B0604030504040204" pitchFamily="34" charset="-120"/>
                <a:ea typeface="Microsoft JhengHei" panose="020B0604030504040204" pitchFamily="34" charset="-120"/>
              </a:rPr>
              <a:t>翻譯</a:t>
            </a:r>
            <a:r>
              <a:rPr lang="zh-TW" altLang="en-US" sz="4400" dirty="0">
                <a:latin typeface="Microsoft JhengHei" panose="020B0604030504040204" pitchFamily="34" charset="-120"/>
                <a:ea typeface="Microsoft JhengHei" panose="020B0604030504040204" pitchFamily="34" charset="-120"/>
              </a:rPr>
              <a:t>的</a:t>
            </a:r>
            <a:r>
              <a:rPr lang="en-US" sz="4400" dirty="0" err="1">
                <a:latin typeface="Microsoft JhengHei" panose="020B0604030504040204" pitchFamily="34" charset="-120"/>
                <a:ea typeface="Microsoft JhengHei" panose="020B0604030504040204" pitchFamily="34" charset="-120"/>
              </a:rPr>
              <a:t>最新發展趨勢</a:t>
            </a:r>
            <a:endParaRPr lang="en-US" sz="4400" dirty="0"/>
          </a:p>
        </p:txBody>
      </p:sp>
      <p:sp>
        <p:nvSpPr>
          <p:cNvPr id="3" name="Subtitle 2">
            <a:extLst>
              <a:ext uri="{FF2B5EF4-FFF2-40B4-BE49-F238E27FC236}">
                <a16:creationId xmlns:a16="http://schemas.microsoft.com/office/drawing/2014/main" id="{3F9DD8D8-8B64-B1E1-4238-30737EAD3B62}"/>
              </a:ext>
            </a:extLst>
          </p:cNvPr>
          <p:cNvSpPr>
            <a:spLocks noGrp="1"/>
          </p:cNvSpPr>
          <p:nvPr>
            <p:ph type="subTitle" idx="1"/>
          </p:nvPr>
        </p:nvSpPr>
        <p:spPr/>
        <p:txBody>
          <a:bodyPr/>
          <a:lstStyle/>
          <a:p>
            <a:endParaRPr lang="en-US"/>
          </a:p>
        </p:txBody>
      </p:sp>
      <p:pic>
        <p:nvPicPr>
          <p:cNvPr id="6" name="Picture Placeholder 5" descr="A brain with many icons and arrows&#10;&#10;AI-generated content may be incorrect.">
            <a:extLst>
              <a:ext uri="{FF2B5EF4-FFF2-40B4-BE49-F238E27FC236}">
                <a16:creationId xmlns:a16="http://schemas.microsoft.com/office/drawing/2014/main" id="{6957255E-8AF8-C820-C53A-90DA8E81B3FE}"/>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0979935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DB559-1D65-7B97-F260-2C82022CF776}"/>
              </a:ext>
            </a:extLst>
          </p:cNvPr>
          <p:cNvSpPr>
            <a:spLocks noGrp="1"/>
          </p:cNvSpPr>
          <p:nvPr>
            <p:ph type="title"/>
          </p:nvPr>
        </p:nvSpPr>
        <p:spPr/>
        <p:txBody>
          <a:bodyPr/>
          <a:lstStyle/>
          <a:p>
            <a:r>
              <a:rPr lang="zh-TW" altLang="en-US" dirty="0">
                <a:ea typeface="Microsoft JhengHei" panose="020B0604030504040204" pitchFamily="34" charset="-120"/>
              </a:rPr>
              <a:t>進階檢索的三大技巧</a:t>
            </a:r>
            <a:endParaRPr lang="en-US" dirty="0"/>
          </a:p>
        </p:txBody>
      </p:sp>
      <p:sp>
        <p:nvSpPr>
          <p:cNvPr id="3" name="Content Placeholder 2">
            <a:extLst>
              <a:ext uri="{FF2B5EF4-FFF2-40B4-BE49-F238E27FC236}">
                <a16:creationId xmlns:a16="http://schemas.microsoft.com/office/drawing/2014/main" id="{127894AF-80D6-EAD6-F89A-A6628925AE0D}"/>
              </a:ext>
            </a:extLst>
          </p:cNvPr>
          <p:cNvSpPr>
            <a:spLocks noGrp="1"/>
          </p:cNvSpPr>
          <p:nvPr>
            <p:ph idx="1"/>
          </p:nvPr>
        </p:nvSpPr>
        <p:spPr/>
        <p:txBody>
          <a:bodyPr>
            <a:normAutofit/>
          </a:bodyPr>
          <a:lstStyle/>
          <a:p>
            <a:r>
              <a:rPr lang="zh-TW" altLang="en-US" sz="3200" dirty="0">
                <a:ea typeface="Microsoft JhengHei" panose="020B0604030504040204" pitchFamily="34" charset="-120"/>
              </a:rPr>
              <a:t>技巧一：雙引號 </a:t>
            </a:r>
            <a:endParaRPr lang="en-HK" altLang="zh-TW" sz="3200" dirty="0">
              <a:ea typeface="Microsoft JhengHei" panose="020B0604030504040204" pitchFamily="34" charset="-120"/>
            </a:endParaRPr>
          </a:p>
          <a:p>
            <a:r>
              <a:rPr lang="zh-TW" altLang="en-US" sz="3200" dirty="0">
                <a:ea typeface="Microsoft JhengHei" panose="020B0604030504040204" pitchFamily="34" charset="-120"/>
              </a:rPr>
              <a:t>技巧二：指定來源 </a:t>
            </a:r>
            <a:endParaRPr lang="en-HK" altLang="zh-TW" sz="3200" dirty="0">
              <a:ea typeface="Microsoft JhengHei" panose="020B0604030504040204" pitchFamily="34" charset="-120"/>
            </a:endParaRPr>
          </a:p>
          <a:p>
            <a:r>
              <a:rPr lang="en-US" sz="3200" dirty="0" err="1">
                <a:latin typeface="Microsoft JhengHei" panose="020B0604030504040204" pitchFamily="34" charset="-120"/>
                <a:ea typeface="Microsoft JhengHei" panose="020B0604030504040204" pitchFamily="34" charset="-120"/>
              </a:rPr>
              <a:t>技巧三</a:t>
            </a:r>
            <a:r>
              <a:rPr lang="zh-TW" altLang="en-US" sz="3200" dirty="0">
                <a:latin typeface="Microsoft JhengHei" panose="020B0604030504040204" pitchFamily="34" charset="-120"/>
                <a:ea typeface="Microsoft JhengHei" panose="020B0604030504040204" pitchFamily="34" charset="-120"/>
              </a:rPr>
              <a:t>：修改</a:t>
            </a:r>
            <a:r>
              <a:rPr lang="en-US" altLang="zh-TW" sz="3200" dirty="0">
                <a:latin typeface="Microsoft JhengHei" panose="020B0604030504040204" pitchFamily="34" charset="-120"/>
                <a:ea typeface="Microsoft JhengHei" panose="020B0604030504040204" pitchFamily="34" charset="-120"/>
              </a:rPr>
              <a:t>URL</a:t>
            </a:r>
            <a:endParaRPr lang="en-US" sz="3200" dirty="0"/>
          </a:p>
        </p:txBody>
      </p:sp>
    </p:spTree>
    <p:extLst>
      <p:ext uri="{BB962C8B-B14F-4D97-AF65-F5344CB8AC3E}">
        <p14:creationId xmlns:p14="http://schemas.microsoft.com/office/powerpoint/2010/main" val="1436476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F921F-7F63-18C6-0498-F65A9FAE22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FBE38E-AE73-1E53-3248-9F3311A890F2}"/>
              </a:ext>
            </a:extLst>
          </p:cNvPr>
          <p:cNvSpPr>
            <a:spLocks noGrp="1"/>
          </p:cNvSpPr>
          <p:nvPr>
            <p:ph type="title"/>
          </p:nvPr>
        </p:nvSpPr>
        <p:spPr/>
        <p:txBody>
          <a:bodyPr/>
          <a:lstStyle/>
          <a:p>
            <a:r>
              <a:rPr lang="en-US" dirty="0" err="1">
                <a:ea typeface="Microsoft JhengHei" panose="020B0604030504040204" pitchFamily="34" charset="-120"/>
              </a:rPr>
              <a:t>一些例子</a:t>
            </a:r>
            <a:endParaRPr lang="en-US" dirty="0"/>
          </a:p>
        </p:txBody>
      </p:sp>
      <p:sp>
        <p:nvSpPr>
          <p:cNvPr id="3" name="Content Placeholder 2">
            <a:extLst>
              <a:ext uri="{FF2B5EF4-FFF2-40B4-BE49-F238E27FC236}">
                <a16:creationId xmlns:a16="http://schemas.microsoft.com/office/drawing/2014/main" id="{64FF0C4D-CDA0-4FCC-3637-B13825CDBC9D}"/>
              </a:ext>
            </a:extLst>
          </p:cNvPr>
          <p:cNvSpPr>
            <a:spLocks noGrp="1"/>
          </p:cNvSpPr>
          <p:nvPr>
            <p:ph idx="1"/>
          </p:nvPr>
        </p:nvSpPr>
        <p:spPr/>
        <p:txBody>
          <a:bodyPr>
            <a:normAutofit fontScale="70000" lnSpcReduction="20000"/>
          </a:bodyPr>
          <a:lstStyle/>
          <a:p>
            <a:r>
              <a:rPr lang="en-US" sz="3200" dirty="0" err="1"/>
              <a:t>personalised</a:t>
            </a:r>
            <a:r>
              <a:rPr lang="en-US" sz="3200" dirty="0"/>
              <a:t> vehicle registration marks </a:t>
            </a:r>
          </a:p>
          <a:p>
            <a:r>
              <a:rPr lang="en-US" sz="3200" dirty="0"/>
              <a:t>The Administration would not preclude ...</a:t>
            </a:r>
          </a:p>
          <a:p>
            <a:r>
              <a:rPr lang="en-US" sz="3200" dirty="0"/>
              <a:t>as soon as practicable</a:t>
            </a:r>
          </a:p>
          <a:p>
            <a:r>
              <a:rPr lang="en-US" sz="3200" dirty="0"/>
              <a:t>consented to or voted in </a:t>
            </a:r>
            <a:r>
              <a:rPr lang="en-US" sz="3200" dirty="0" err="1"/>
              <a:t>favour</a:t>
            </a:r>
            <a:r>
              <a:rPr lang="en-US" sz="3200" dirty="0"/>
              <a:t> of the special resolution</a:t>
            </a:r>
          </a:p>
          <a:p>
            <a:r>
              <a:rPr lang="en-US" sz="3200" dirty="0"/>
              <a:t>the Inside Information Provisions under Part XIVA of the SFO</a:t>
            </a:r>
          </a:p>
          <a:p>
            <a:r>
              <a:rPr lang="zh-TW" altLang="en-US" sz="3200" dirty="0">
                <a:ea typeface="Microsoft JhengHei" panose="020B0604030504040204" pitchFamily="34" charset="-120"/>
              </a:rPr>
              <a:t>上調人民幣貸款基準利率 </a:t>
            </a:r>
            <a:endParaRPr lang="en-US" altLang="zh-TW" sz="3200" dirty="0">
              <a:ea typeface="Microsoft JhengHei" panose="020B0604030504040204" pitchFamily="34" charset="-120"/>
            </a:endParaRPr>
          </a:p>
          <a:p>
            <a:r>
              <a:rPr lang="zh-TW" altLang="en-US" sz="3200" dirty="0">
                <a:solidFill>
                  <a:srgbClr val="212529"/>
                </a:solidFill>
                <a:latin typeface="Microsoft JhengHei" panose="020B0604030504040204" pitchFamily="34" charset="-120"/>
                <a:ea typeface="Microsoft JhengHei" panose="020B0604030504040204" pitchFamily="34" charset="-120"/>
              </a:rPr>
              <a:t>製造及生產線</a:t>
            </a:r>
            <a:r>
              <a:rPr lang="en-US" sz="3200" dirty="0">
                <a:solidFill>
                  <a:srgbClr val="212529"/>
                </a:solidFill>
                <a:latin typeface="Microsoft JhengHei" panose="020B0604030504040204" pitchFamily="34" charset="-120"/>
                <a:ea typeface="Microsoft JhengHei" panose="020B0604030504040204" pitchFamily="34" charset="-120"/>
              </a:rPr>
              <a:t>「</a:t>
            </a:r>
            <a:r>
              <a:rPr lang="zh-TW" altLang="en-US" sz="3200" dirty="0">
                <a:solidFill>
                  <a:srgbClr val="212529"/>
                </a:solidFill>
                <a:latin typeface="Microsoft JhengHei" panose="020B0604030504040204" pitchFamily="34" charset="-120"/>
                <a:ea typeface="Microsoft JhengHei" panose="020B0604030504040204" pitchFamily="34" charset="-120"/>
              </a:rPr>
              <a:t>升</a:t>
            </a:r>
            <a:r>
              <a:rPr lang="en-US" sz="3200" dirty="0">
                <a:solidFill>
                  <a:srgbClr val="212529"/>
                </a:solidFill>
                <a:latin typeface="Microsoft JhengHei" panose="020B0604030504040204" pitchFamily="34" charset="-120"/>
                <a:ea typeface="Microsoft JhengHei" panose="020B0604030504040204" pitchFamily="34" charset="-120"/>
              </a:rPr>
              <a:t>」</a:t>
            </a:r>
            <a:r>
              <a:rPr lang="zh-TW" altLang="en-US" sz="3200" dirty="0">
                <a:solidFill>
                  <a:srgbClr val="212529"/>
                </a:solidFill>
                <a:latin typeface="Microsoft JhengHei" panose="020B0604030504040204" pitchFamily="34" charset="-120"/>
                <a:ea typeface="Microsoft JhengHei" panose="020B0604030504040204" pitchFamily="34" charset="-120"/>
              </a:rPr>
              <a:t>級支援先導計劃</a:t>
            </a:r>
            <a:endParaRPr lang="en-US" altLang="zh-TW" sz="3200" dirty="0">
              <a:ea typeface="Microsoft JhengHei" panose="020B0604030504040204" pitchFamily="34" charset="-120"/>
            </a:endParaRPr>
          </a:p>
          <a:p>
            <a:r>
              <a:rPr lang="zh-TW" altLang="en-US" sz="3200" dirty="0">
                <a:ea typeface="Microsoft JhengHei" panose="020B0604030504040204" pitchFamily="34" charset="-120"/>
              </a:rPr>
              <a:t>和相關持份者保持緊密聯繫</a:t>
            </a:r>
            <a:endParaRPr lang="en-US" altLang="zh-TW" sz="3200" dirty="0">
              <a:ea typeface="Microsoft JhengHei" panose="020B0604030504040204" pitchFamily="34" charset="-120"/>
            </a:endParaRPr>
          </a:p>
          <a:p>
            <a:r>
              <a:rPr lang="zh-TW" altLang="en-US" sz="3200" dirty="0">
                <a:ea typeface="Microsoft JhengHei" panose="020B0604030504040204" pitchFamily="34" charset="-120"/>
              </a:rPr>
              <a:t>如公司違反本條 </a:t>
            </a:r>
            <a:endParaRPr lang="en-US" altLang="zh-TW" sz="3200" dirty="0">
              <a:ea typeface="Microsoft JhengHei" panose="020B0604030504040204" pitchFamily="34" charset="-120"/>
            </a:endParaRPr>
          </a:p>
          <a:p>
            <a:r>
              <a:rPr lang="zh-TW" altLang="en-HK" sz="3200" dirty="0">
                <a:ea typeface="Microsoft JhengHei" panose="020B0604030504040204" pitchFamily="34" charset="-120"/>
              </a:rPr>
              <a:t>除文</a:t>
            </a:r>
            <a:r>
              <a:rPr lang="zh-TW" altLang="en-US" sz="3200" dirty="0">
                <a:ea typeface="Microsoft JhengHei" panose="020B0604030504040204" pitchFamily="34" charset="-120"/>
              </a:rPr>
              <a:t>義另有所指外</a:t>
            </a:r>
            <a:endParaRPr lang="en-HK" altLang="zh-TW" sz="3200" dirty="0">
              <a:ea typeface="Microsoft JhengHei" panose="020B0604030504040204" pitchFamily="34" charset="-120"/>
            </a:endParaRPr>
          </a:p>
          <a:p>
            <a:endParaRPr lang="en-HK" altLang="zh-TW" sz="3200" dirty="0">
              <a:ea typeface="Microsoft JhengHei" panose="020B0604030504040204" pitchFamily="34" charset="-120"/>
            </a:endParaRPr>
          </a:p>
        </p:txBody>
      </p:sp>
    </p:spTree>
    <p:extLst>
      <p:ext uri="{BB962C8B-B14F-4D97-AF65-F5344CB8AC3E}">
        <p14:creationId xmlns:p14="http://schemas.microsoft.com/office/powerpoint/2010/main" val="357121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39E87-420E-6E6E-6880-B25F73339A72}"/>
              </a:ext>
            </a:extLst>
          </p:cNvPr>
          <p:cNvSpPr>
            <a:spLocks noGrp="1"/>
          </p:cNvSpPr>
          <p:nvPr>
            <p:ph type="title"/>
          </p:nvPr>
        </p:nvSpPr>
        <p:spPr/>
        <p:txBody>
          <a:bodyPr>
            <a:normAutofit/>
          </a:bodyPr>
          <a:lstStyle/>
          <a:p>
            <a:r>
              <a:rPr lang="zh-TW" altLang="en-US" dirty="0">
                <a:latin typeface="+mn-lt"/>
                <a:ea typeface="Microsoft JhengHei" panose="020B0604030504040204" pitchFamily="34" charset="-120"/>
              </a:rPr>
              <a:t>策略 </a:t>
            </a:r>
            <a:r>
              <a:rPr lang="en-US" dirty="0">
                <a:latin typeface="+mn-lt"/>
                <a:ea typeface="Microsoft JhengHei" panose="020B0604030504040204" pitchFamily="34" charset="-120"/>
              </a:rPr>
              <a:t>5. </a:t>
            </a:r>
            <a:r>
              <a:rPr lang="ja-JP" altLang="en-US">
                <a:latin typeface="+mn-lt"/>
                <a:ea typeface="Microsoft JhengHei" panose="020B0604030504040204" pitchFamily="34" charset="-120"/>
              </a:rPr>
              <a:t>風格混亂惹投訴？譯文實例好法寶</a:t>
            </a:r>
            <a:br>
              <a:rPr lang="ja-JP" altLang="en-US">
                <a:latin typeface="+mn-lt"/>
                <a:ea typeface="Microsoft JhengHei" panose="020B0604030504040204" pitchFamily="34" charset="-120"/>
              </a:rPr>
            </a:br>
            <a:endParaRPr lang="en-US" dirty="0">
              <a:latin typeface="+mn-lt"/>
              <a:ea typeface="Microsoft JhengHei" panose="020B0604030504040204" pitchFamily="34" charset="-120"/>
            </a:endParaRPr>
          </a:p>
        </p:txBody>
      </p:sp>
      <p:pic>
        <p:nvPicPr>
          <p:cNvPr id="4" name="Content Placeholder 3">
            <a:extLst>
              <a:ext uri="{FF2B5EF4-FFF2-40B4-BE49-F238E27FC236}">
                <a16:creationId xmlns:a16="http://schemas.microsoft.com/office/drawing/2014/main" id="{3282EC69-8EDC-3624-DA70-1B877176E105}"/>
              </a:ext>
            </a:extLst>
          </p:cNvPr>
          <p:cNvPicPr>
            <a:picLocks noGrp="1" noChangeAspect="1"/>
          </p:cNvPicPr>
          <p:nvPr>
            <p:ph idx="1"/>
          </p:nvPr>
        </p:nvPicPr>
        <p:blipFill>
          <a:blip r:embed="rId2"/>
          <a:stretch>
            <a:fillRect/>
          </a:stretch>
        </p:blipFill>
        <p:spPr>
          <a:xfrm>
            <a:off x="1142618" y="1114769"/>
            <a:ext cx="9906763" cy="5403689"/>
          </a:xfrm>
          <a:prstGeom prst="rect">
            <a:avLst/>
          </a:prstGeom>
        </p:spPr>
      </p:pic>
    </p:spTree>
    <p:extLst>
      <p:ext uri="{BB962C8B-B14F-4D97-AF65-F5344CB8AC3E}">
        <p14:creationId xmlns:p14="http://schemas.microsoft.com/office/powerpoint/2010/main" val="28801725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25FB1-21F0-D4E8-CEF9-90AE77420D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C31F57-066A-A7C0-97C9-CA9597AB7D82}"/>
              </a:ext>
            </a:extLst>
          </p:cNvPr>
          <p:cNvSpPr>
            <a:spLocks noGrp="1"/>
          </p:cNvSpPr>
          <p:nvPr>
            <p:ph type="title"/>
          </p:nvPr>
        </p:nvSpPr>
        <p:spPr/>
        <p:txBody>
          <a:bodyPr/>
          <a:lstStyle/>
          <a:p>
            <a:r>
              <a:rPr lang="en-US" dirty="0" err="1">
                <a:latin typeface="Microsoft JhengHei" panose="020B0604030504040204" pitchFamily="34" charset="-120"/>
                <a:ea typeface="Microsoft JhengHei" panose="020B0604030504040204" pitchFamily="34" charset="-120"/>
              </a:rPr>
              <a:t>在提示詞中指定翻譯風格</a:t>
            </a:r>
            <a:endParaRPr lang="en-US" dirty="0">
              <a:latin typeface="Microsoft JhengHei" panose="020B0604030504040204" pitchFamily="34" charset="-120"/>
              <a:ea typeface="Microsoft JhengHei" panose="020B0604030504040204" pitchFamily="34" charset="-120"/>
            </a:endParaRPr>
          </a:p>
        </p:txBody>
      </p:sp>
      <p:sp>
        <p:nvSpPr>
          <p:cNvPr id="3" name="Content Placeholder 2">
            <a:extLst>
              <a:ext uri="{FF2B5EF4-FFF2-40B4-BE49-F238E27FC236}">
                <a16:creationId xmlns:a16="http://schemas.microsoft.com/office/drawing/2014/main" id="{49E5CF7B-BD2B-A4D1-16DE-A9A57DC5481C}"/>
              </a:ext>
            </a:extLst>
          </p:cNvPr>
          <p:cNvSpPr>
            <a:spLocks noGrp="1"/>
          </p:cNvSpPr>
          <p:nvPr>
            <p:ph idx="1"/>
          </p:nvPr>
        </p:nvSpPr>
        <p:spPr/>
        <p:txBody>
          <a:bodyPr>
            <a:normAutofit/>
          </a:bodyPr>
          <a:lstStyle/>
          <a:p>
            <a:r>
              <a:rPr lang="zh-TW" altLang="en-HK" sz="2800" dirty="0">
                <a:ea typeface="Microsoft JhengHei" panose="020B0604030504040204" pitchFamily="34" charset="-120"/>
              </a:rPr>
              <a:t>輔助</a:t>
            </a:r>
            <a:r>
              <a:rPr lang="zh-TW" altLang="en-US" sz="2800" dirty="0">
                <a:ea typeface="Microsoft JhengHei" panose="020B0604030504040204" pitchFamily="34" charset="-120"/>
              </a:rPr>
              <a:t>工具：</a:t>
            </a:r>
            <a:r>
              <a:rPr lang="en-HK" altLang="zh-TW" sz="2800" dirty="0">
                <a:ea typeface="Microsoft JhengHei" panose="020B0604030504040204" pitchFamily="34" charset="-120"/>
                <a:hlinkClick r:id="rId2"/>
              </a:rPr>
              <a:t>https://www.tomedes.com/tools/style-guide-generator</a:t>
            </a:r>
            <a:endParaRPr lang="en-HK" altLang="zh-TW" sz="2800" dirty="0">
              <a:ea typeface="Microsoft JhengHei" panose="020B0604030504040204" pitchFamily="34" charset="-120"/>
            </a:endParaRPr>
          </a:p>
          <a:p>
            <a:r>
              <a:rPr lang="en-HK" sz="2800" dirty="0" err="1">
                <a:ea typeface="Microsoft JhengHei" panose="020B0604030504040204" pitchFamily="34" charset="-120"/>
              </a:rPr>
              <a:t>此工具讓用家提供原文</a:t>
            </a:r>
            <a:r>
              <a:rPr lang="zh-TW" altLang="en-US" sz="2800" dirty="0">
                <a:ea typeface="Microsoft JhengHei" panose="020B0604030504040204" pitchFamily="34" charset="-120"/>
              </a:rPr>
              <a:t>，</a:t>
            </a:r>
            <a:r>
              <a:rPr lang="en-US" altLang="zh-TW" sz="2800" dirty="0">
                <a:ea typeface="Microsoft JhengHei" panose="020B0604030504040204" pitchFamily="34" charset="-120"/>
              </a:rPr>
              <a:t>AI</a:t>
            </a:r>
            <a:r>
              <a:rPr lang="zh-TW" altLang="en-US" sz="2800" dirty="0">
                <a:ea typeface="Microsoft JhengHei" panose="020B0604030504040204" pitchFamily="34" charset="-120"/>
              </a:rPr>
              <a:t>評估應採取的翻譯風格（之前</a:t>
            </a:r>
            <a:r>
              <a:rPr lang="en-US" altLang="zh-TW" sz="2800" dirty="0">
                <a:ea typeface="Microsoft JhengHei" panose="020B0604030504040204" pitchFamily="34" charset="-120"/>
              </a:rPr>
              <a:t>4.1</a:t>
            </a:r>
            <a:r>
              <a:rPr lang="zh-TW" altLang="en-US" sz="2800" dirty="0">
                <a:ea typeface="Microsoft JhengHei" panose="020B0604030504040204" pitchFamily="34" charset="-120"/>
              </a:rPr>
              <a:t>介紹的工具也提供類似功能）</a:t>
            </a:r>
            <a:endParaRPr lang="en-HK" sz="2800" dirty="0">
              <a:ea typeface="Microsoft JhengHei" panose="020B0604030504040204" pitchFamily="34" charset="-120"/>
            </a:endParaRPr>
          </a:p>
          <a:p>
            <a:r>
              <a:rPr lang="en-HK" sz="2800" dirty="0" err="1">
                <a:ea typeface="Microsoft JhengHei" panose="020B0604030504040204" pitchFamily="34" charset="-120"/>
              </a:rPr>
              <a:t>附加建議</a:t>
            </a:r>
            <a:r>
              <a:rPr lang="en-HK" sz="2800" dirty="0">
                <a:ea typeface="Microsoft JhengHei" panose="020B0604030504040204" pitchFamily="34" charset="-120"/>
              </a:rPr>
              <a:t> 1</a:t>
            </a:r>
            <a:r>
              <a:rPr lang="zh-TW" altLang="en-US" sz="2800" dirty="0">
                <a:ea typeface="Microsoft JhengHei" panose="020B0604030504040204" pitchFamily="34" charset="-120"/>
              </a:rPr>
              <a:t>：不妨提供一篇風格相近的譯文文字</a:t>
            </a:r>
            <a:endParaRPr lang="en-US" altLang="zh-TW" sz="2800" dirty="0">
              <a:ea typeface="Microsoft JhengHei" panose="020B0604030504040204" pitchFamily="34" charset="-120"/>
            </a:endParaRPr>
          </a:p>
          <a:p>
            <a:r>
              <a:rPr lang="en-HK" sz="2800" dirty="0" err="1">
                <a:ea typeface="Microsoft JhengHei" panose="020B0604030504040204" pitchFamily="34" charset="-120"/>
              </a:rPr>
              <a:t>附加建議</a:t>
            </a:r>
            <a:r>
              <a:rPr lang="en-HK" sz="2800" dirty="0">
                <a:ea typeface="Microsoft JhengHei" panose="020B0604030504040204" pitchFamily="34" charset="-120"/>
              </a:rPr>
              <a:t> 2</a:t>
            </a:r>
            <a:r>
              <a:rPr lang="zh-TW" altLang="en-US" sz="2800" dirty="0">
                <a:ea typeface="Microsoft JhengHei" panose="020B0604030504040204" pitchFamily="34" charset="-120"/>
              </a:rPr>
              <a:t>：在提示詞添加譯例</a:t>
            </a:r>
            <a:endParaRPr lang="en-US" sz="2800" dirty="0">
              <a:ea typeface="Microsoft JhengHei" panose="020B0604030504040204" pitchFamily="34" charset="-120"/>
            </a:endParaRPr>
          </a:p>
          <a:p>
            <a:endParaRPr lang="en-US" sz="2800" dirty="0">
              <a:ea typeface="Microsoft JhengHei" panose="020B0604030504040204" pitchFamily="34" charset="-120"/>
            </a:endParaRPr>
          </a:p>
        </p:txBody>
      </p:sp>
    </p:spTree>
    <p:extLst>
      <p:ext uri="{BB962C8B-B14F-4D97-AF65-F5344CB8AC3E}">
        <p14:creationId xmlns:p14="http://schemas.microsoft.com/office/powerpoint/2010/main" val="3468866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61DF4-A9BB-9263-1C44-8750DB43BF41}"/>
              </a:ext>
            </a:extLst>
          </p:cNvPr>
          <p:cNvSpPr>
            <a:spLocks noGrp="1"/>
          </p:cNvSpPr>
          <p:nvPr>
            <p:ph type="title"/>
          </p:nvPr>
        </p:nvSpPr>
        <p:spPr/>
        <p:txBody>
          <a:bodyPr/>
          <a:lstStyle/>
          <a:p>
            <a:r>
              <a:rPr lang="zh-TW" altLang="en-US" dirty="0">
                <a:latin typeface="+mn-lt"/>
                <a:ea typeface="Microsoft JhengHei" panose="020B0604030504040204" pitchFamily="34" charset="-120"/>
              </a:rPr>
              <a:t>策略 </a:t>
            </a:r>
            <a:r>
              <a:rPr lang="en-US" dirty="0">
                <a:latin typeface="+mn-lt"/>
                <a:ea typeface="Microsoft JhengHei" panose="020B0604030504040204" pitchFamily="34" charset="-120"/>
              </a:rPr>
              <a:t>6. </a:t>
            </a:r>
            <a:r>
              <a:rPr lang="en-US" altLang="ja-JP" dirty="0">
                <a:latin typeface="+mn-lt"/>
                <a:ea typeface="Microsoft JhengHei" panose="020B0604030504040204" pitchFamily="34" charset="-120"/>
              </a:rPr>
              <a:t>AI</a:t>
            </a:r>
            <a:r>
              <a:rPr lang="ja-JP" altLang="en-US">
                <a:latin typeface="+mn-lt"/>
                <a:ea typeface="Microsoft JhengHei" panose="020B0604030504040204" pitchFamily="34" charset="-120"/>
              </a:rPr>
              <a:t>譯腔揮不去？英漢差異是精髓</a:t>
            </a:r>
            <a:endParaRPr lang="en-US" dirty="0">
              <a:latin typeface="+mn-lt"/>
              <a:ea typeface="Microsoft JhengHei" panose="020B0604030504040204" pitchFamily="34" charset="-120"/>
            </a:endParaRPr>
          </a:p>
        </p:txBody>
      </p:sp>
      <p:pic>
        <p:nvPicPr>
          <p:cNvPr id="4" name="Content Placeholder 3">
            <a:extLst>
              <a:ext uri="{FF2B5EF4-FFF2-40B4-BE49-F238E27FC236}">
                <a16:creationId xmlns:a16="http://schemas.microsoft.com/office/drawing/2014/main" id="{45478D25-38E0-9AD4-9282-6212101DABE7}"/>
              </a:ext>
            </a:extLst>
          </p:cNvPr>
          <p:cNvPicPr>
            <a:picLocks noGrp="1" noChangeAspect="1"/>
          </p:cNvPicPr>
          <p:nvPr>
            <p:ph idx="1"/>
          </p:nvPr>
        </p:nvPicPr>
        <p:blipFill>
          <a:blip r:embed="rId2"/>
          <a:stretch>
            <a:fillRect/>
          </a:stretch>
        </p:blipFill>
        <p:spPr>
          <a:xfrm>
            <a:off x="1099792" y="1226111"/>
            <a:ext cx="9992415" cy="5450409"/>
          </a:xfrm>
          <a:prstGeom prst="rect">
            <a:avLst/>
          </a:prstGeom>
        </p:spPr>
      </p:pic>
    </p:spTree>
    <p:extLst>
      <p:ext uri="{BB962C8B-B14F-4D97-AF65-F5344CB8AC3E}">
        <p14:creationId xmlns:p14="http://schemas.microsoft.com/office/powerpoint/2010/main" val="17857639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13B4E-4FA2-A5C5-539E-22057A56BC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3261AA-4A37-6A5F-9D07-6E690918A195}"/>
              </a:ext>
            </a:extLst>
          </p:cNvPr>
          <p:cNvSpPr>
            <a:spLocks noGrp="1"/>
          </p:cNvSpPr>
          <p:nvPr>
            <p:ph type="title"/>
          </p:nvPr>
        </p:nvSpPr>
        <p:spPr/>
        <p:txBody>
          <a:bodyPr/>
          <a:lstStyle/>
          <a:p>
            <a:r>
              <a:rPr lang="en-US" dirty="0" err="1">
                <a:latin typeface="Microsoft JhengHei" panose="020B0604030504040204" pitchFamily="34" charset="-120"/>
                <a:ea typeface="Microsoft JhengHei" panose="020B0604030504040204" pitchFamily="34" charset="-120"/>
              </a:rPr>
              <a:t>六大要點</a:t>
            </a:r>
            <a:endParaRPr lang="en-US" dirty="0">
              <a:latin typeface="Microsoft JhengHei" panose="020B0604030504040204" pitchFamily="34" charset="-120"/>
              <a:ea typeface="Microsoft JhengHei" panose="020B0604030504040204" pitchFamily="34" charset="-120"/>
            </a:endParaRPr>
          </a:p>
        </p:txBody>
      </p:sp>
      <p:sp>
        <p:nvSpPr>
          <p:cNvPr id="3" name="Content Placeholder 2">
            <a:extLst>
              <a:ext uri="{FF2B5EF4-FFF2-40B4-BE49-F238E27FC236}">
                <a16:creationId xmlns:a16="http://schemas.microsoft.com/office/drawing/2014/main" id="{DB73931E-0673-F022-BDE0-BAA373CA6347}"/>
              </a:ext>
            </a:extLst>
          </p:cNvPr>
          <p:cNvSpPr>
            <a:spLocks noGrp="1"/>
          </p:cNvSpPr>
          <p:nvPr>
            <p:ph idx="1"/>
          </p:nvPr>
        </p:nvSpPr>
        <p:spPr/>
        <p:txBody>
          <a:bodyPr>
            <a:normAutofit lnSpcReduction="10000"/>
          </a:bodyPr>
          <a:lstStyle/>
          <a:p>
            <a:r>
              <a:rPr lang="zh-TW" altLang="en-US" sz="2800" dirty="0">
                <a:ea typeface="Microsoft JhengHei" panose="020B0604030504040204" pitchFamily="34" charset="-120"/>
              </a:rPr>
              <a:t>顯性與隱性邏輯：連接與銜接 </a:t>
            </a:r>
            <a:r>
              <a:rPr lang="en-US" altLang="zh-TW" sz="2800" dirty="0">
                <a:ea typeface="Microsoft JhengHei" panose="020B0604030504040204" pitchFamily="34" charset="-120"/>
              </a:rPr>
              <a:t>(</a:t>
            </a:r>
            <a:r>
              <a:rPr lang="en-HK" altLang="zh-TW" sz="2800" dirty="0">
                <a:ea typeface="Microsoft JhengHei" panose="020B0604030504040204" pitchFamily="34" charset="-120"/>
              </a:rPr>
              <a:t>Logic &amp; Cohesion)</a:t>
            </a:r>
          </a:p>
          <a:p>
            <a:r>
              <a:rPr lang="ja-JP" altLang="en-US" sz="2800">
                <a:ea typeface="Microsoft JhengHei" panose="020B0604030504040204" pitchFamily="34" charset="-120"/>
              </a:rPr>
              <a:t>主語轉換：物稱</a:t>
            </a:r>
            <a:r>
              <a:rPr lang="zh-TW" altLang="en-US" sz="2800" dirty="0">
                <a:ea typeface="Microsoft JhengHei" panose="020B0604030504040204" pitchFamily="34" charset="-120"/>
              </a:rPr>
              <a:t>與</a:t>
            </a:r>
            <a:r>
              <a:rPr lang="ja-JP" altLang="en-US" sz="2800">
                <a:ea typeface="Microsoft JhengHei" panose="020B0604030504040204" pitchFamily="34" charset="-120"/>
              </a:rPr>
              <a:t>人稱 </a:t>
            </a:r>
            <a:r>
              <a:rPr lang="en-US" altLang="ja-JP" sz="2800" dirty="0">
                <a:ea typeface="Microsoft JhengHei" panose="020B0604030504040204" pitchFamily="34" charset="-120"/>
              </a:rPr>
              <a:t>(</a:t>
            </a:r>
            <a:r>
              <a:rPr lang="en-US" sz="2800" dirty="0">
                <a:ea typeface="Microsoft JhengHei" panose="020B0604030504040204" pitchFamily="34" charset="-120"/>
              </a:rPr>
              <a:t>Inanimate vs. Animate Subjects)</a:t>
            </a:r>
          </a:p>
          <a:p>
            <a:r>
              <a:rPr lang="ja-JP" altLang="en-US" sz="2800">
                <a:ea typeface="Microsoft JhengHei" panose="020B0604030504040204" pitchFamily="34" charset="-120"/>
              </a:rPr>
              <a:t>級階轉換：句構階層與資訊密度 </a:t>
            </a:r>
            <a:r>
              <a:rPr lang="en-US" altLang="ja-JP" sz="2800" dirty="0">
                <a:ea typeface="Microsoft JhengHei" panose="020B0604030504040204" pitchFamily="34" charset="-120"/>
              </a:rPr>
              <a:t>(</a:t>
            </a:r>
            <a:r>
              <a:rPr lang="en-US" sz="2800" dirty="0">
                <a:ea typeface="Microsoft JhengHei" panose="020B0604030504040204" pitchFamily="34" charset="-120"/>
              </a:rPr>
              <a:t>Rank Shifting: Structure &amp; Density)</a:t>
            </a:r>
          </a:p>
          <a:p>
            <a:r>
              <a:rPr lang="ja-JP" altLang="en-US" sz="2800">
                <a:ea typeface="Microsoft JhengHei" panose="020B0604030504040204" pitchFamily="34" charset="-120"/>
              </a:rPr>
              <a:t>動詞應用：動態轉換與連動結構 </a:t>
            </a:r>
            <a:r>
              <a:rPr lang="en-US" altLang="ja-JP" sz="2800" dirty="0">
                <a:ea typeface="Microsoft JhengHei" panose="020B0604030504040204" pitchFamily="34" charset="-120"/>
              </a:rPr>
              <a:t>(</a:t>
            </a:r>
            <a:r>
              <a:rPr lang="en-US" sz="2800" dirty="0">
                <a:ea typeface="Microsoft JhengHei" panose="020B0604030504040204" pitchFamily="34" charset="-120"/>
              </a:rPr>
              <a:t>Verb Application: Dynamics &amp; Serial Verbs)</a:t>
            </a:r>
          </a:p>
          <a:p>
            <a:r>
              <a:rPr lang="ja-JP" altLang="en-US" sz="2800">
                <a:ea typeface="Microsoft JhengHei" panose="020B0604030504040204" pitchFamily="34" charset="-120"/>
              </a:rPr>
              <a:t>屈折變化的靈活處理 </a:t>
            </a:r>
            <a:r>
              <a:rPr lang="en-US" altLang="ja-JP" sz="2800" dirty="0">
                <a:ea typeface="Microsoft JhengHei" panose="020B0604030504040204" pitchFamily="34" charset="-120"/>
              </a:rPr>
              <a:t>(</a:t>
            </a:r>
            <a:r>
              <a:rPr lang="en-US" sz="2800" dirty="0">
                <a:ea typeface="Microsoft JhengHei" panose="020B0604030504040204" pitchFamily="34" charset="-120"/>
              </a:rPr>
              <a:t>Flexible Handling of Inflections)</a:t>
            </a:r>
          </a:p>
          <a:p>
            <a:r>
              <a:rPr lang="ja-JP" altLang="en-US" sz="2800">
                <a:ea typeface="Microsoft JhengHei" panose="020B0604030504040204" pitchFamily="34" charset="-120"/>
              </a:rPr>
              <a:t>搭配詞 </a:t>
            </a:r>
            <a:r>
              <a:rPr lang="en-US" altLang="ja-JP" sz="2800" dirty="0">
                <a:ea typeface="Microsoft JhengHei" panose="020B0604030504040204" pitchFamily="34" charset="-120"/>
              </a:rPr>
              <a:t>(</a:t>
            </a:r>
            <a:r>
              <a:rPr lang="en-US" sz="2800" dirty="0">
                <a:ea typeface="Microsoft JhengHei" panose="020B0604030504040204" pitchFamily="34" charset="-120"/>
              </a:rPr>
              <a:t>Collocations)</a:t>
            </a:r>
          </a:p>
        </p:txBody>
      </p:sp>
    </p:spTree>
    <p:extLst>
      <p:ext uri="{BB962C8B-B14F-4D97-AF65-F5344CB8AC3E}">
        <p14:creationId xmlns:p14="http://schemas.microsoft.com/office/powerpoint/2010/main" val="1250966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98748-793E-0F18-81EC-6B1711F0E1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3F8C98-4E17-4031-BAE5-CBBA86FF444D}"/>
              </a:ext>
            </a:extLst>
          </p:cNvPr>
          <p:cNvSpPr>
            <a:spLocks noGrp="1"/>
          </p:cNvSpPr>
          <p:nvPr>
            <p:ph type="ctrTitle"/>
          </p:nvPr>
        </p:nvSpPr>
        <p:spPr/>
        <p:txBody>
          <a:bodyPr>
            <a:normAutofit/>
          </a:bodyPr>
          <a:lstStyle/>
          <a:p>
            <a:r>
              <a:rPr lang="en-US" altLang="zh-TW" sz="4400" dirty="0">
                <a:latin typeface="Microsoft JhengHei" panose="020B0604030504040204" pitchFamily="34" charset="-120"/>
                <a:ea typeface="Microsoft JhengHei" panose="020B0604030504040204" pitchFamily="34" charset="-120"/>
              </a:rPr>
              <a:t>3.</a:t>
            </a:r>
            <a:r>
              <a:rPr lang="zh-TW" altLang="en-US" sz="4400" dirty="0">
                <a:latin typeface="Microsoft JhengHei" panose="020B0604030504040204" pitchFamily="34" charset="-120"/>
                <a:ea typeface="Microsoft JhengHei" panose="020B0604030504040204" pitchFamily="34" charset="-120"/>
              </a:rPr>
              <a:t> </a:t>
            </a:r>
            <a:r>
              <a:rPr lang="ja-JP" altLang="en-US" sz="4400">
                <a:latin typeface="Microsoft JhengHei" panose="020B0604030504040204" pitchFamily="34" charset="-120"/>
                <a:ea typeface="Microsoft JhengHei" panose="020B0604030504040204" pitchFamily="34" charset="-120"/>
              </a:rPr>
              <a:t>善用相關資源</a:t>
            </a:r>
            <a:endParaRPr lang="ja-JP" altLang="en-US" sz="4400" dirty="0" err="1">
              <a:latin typeface="Microsoft JhengHei" panose="020B0604030504040204" pitchFamily="34" charset="-120"/>
              <a:ea typeface="Microsoft JhengHei" panose="020B0604030504040204" pitchFamily="34" charset="-120"/>
            </a:endParaRPr>
          </a:p>
        </p:txBody>
      </p:sp>
      <p:sp>
        <p:nvSpPr>
          <p:cNvPr id="3" name="Subtitle 2">
            <a:extLst>
              <a:ext uri="{FF2B5EF4-FFF2-40B4-BE49-F238E27FC236}">
                <a16:creationId xmlns:a16="http://schemas.microsoft.com/office/drawing/2014/main" id="{B7B5D12F-72AB-F638-B310-1E1B2CB8AC12}"/>
              </a:ext>
            </a:extLst>
          </p:cNvPr>
          <p:cNvSpPr>
            <a:spLocks noGrp="1"/>
          </p:cNvSpPr>
          <p:nvPr>
            <p:ph type="subTitle" idx="1"/>
          </p:nvPr>
        </p:nvSpPr>
        <p:spPr/>
        <p:txBody>
          <a:bodyPr/>
          <a:lstStyle/>
          <a:p>
            <a:endParaRPr lang="en-US"/>
          </a:p>
        </p:txBody>
      </p:sp>
      <p:pic>
        <p:nvPicPr>
          <p:cNvPr id="6" name="Picture Placeholder 5">
            <a:extLst>
              <a:ext uri="{FF2B5EF4-FFF2-40B4-BE49-F238E27FC236}">
                <a16:creationId xmlns:a16="http://schemas.microsoft.com/office/drawing/2014/main" id="{795E139F-4457-333D-0B9A-4347845B4905}"/>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a:xfrm>
            <a:off x="0" y="0"/>
            <a:ext cx="6584950" cy="6858000"/>
          </a:xfrm>
        </p:spPr>
      </p:pic>
      <p:sp>
        <p:nvSpPr>
          <p:cNvPr id="7" name="TextBox 6">
            <a:extLst>
              <a:ext uri="{FF2B5EF4-FFF2-40B4-BE49-F238E27FC236}">
                <a16:creationId xmlns:a16="http://schemas.microsoft.com/office/drawing/2014/main" id="{9582308A-960C-0519-042F-EAC21A7F428A}"/>
              </a:ext>
            </a:extLst>
          </p:cNvPr>
          <p:cNvSpPr txBox="1"/>
          <p:nvPr/>
        </p:nvSpPr>
        <p:spPr>
          <a:xfrm>
            <a:off x="10653311" y="2820318"/>
            <a:ext cx="373820" cy="369332"/>
          </a:xfrm>
          <a:prstGeom prst="rect">
            <a:avLst/>
          </a:prstGeom>
          <a:noFill/>
        </p:spPr>
        <p:txBody>
          <a:bodyPr wrap="none" rtlCol="0">
            <a:spAutoFit/>
          </a:bodyPr>
          <a:lstStyle/>
          <a:p>
            <a:r>
              <a:rPr lang="zh-TW" altLang="en-US" dirty="0"/>
              <a:t> </a:t>
            </a:r>
            <a:r>
              <a:rPr lang="en-US" altLang="zh-TW" dirty="0"/>
              <a:t>x</a:t>
            </a:r>
            <a:endParaRPr lang="en-US" dirty="0"/>
          </a:p>
        </p:txBody>
      </p:sp>
    </p:spTree>
    <p:extLst>
      <p:ext uri="{BB962C8B-B14F-4D97-AF65-F5344CB8AC3E}">
        <p14:creationId xmlns:p14="http://schemas.microsoft.com/office/powerpoint/2010/main" val="6108025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A7F81-ECAA-EF14-6A7C-5E2AD32DD63D}"/>
              </a:ext>
            </a:extLst>
          </p:cNvPr>
          <p:cNvSpPr>
            <a:spLocks noGrp="1"/>
          </p:cNvSpPr>
          <p:nvPr>
            <p:ph type="title"/>
          </p:nvPr>
        </p:nvSpPr>
        <p:spPr/>
        <p:txBody>
          <a:bodyPr/>
          <a:lstStyle/>
          <a:p>
            <a:r>
              <a:rPr lang="en-US" dirty="0" err="1">
                <a:latin typeface="Microsoft JhengHei" panose="020B0604030504040204" pitchFamily="34" charset="-120"/>
                <a:ea typeface="Microsoft JhengHei" panose="020B0604030504040204" pitchFamily="34" charset="-120"/>
              </a:rPr>
              <a:t>大語言模型排行榜</a:t>
            </a:r>
            <a:endParaRPr lang="en-US" dirty="0">
              <a:latin typeface="Microsoft JhengHei" panose="020B0604030504040204" pitchFamily="34" charset="-120"/>
              <a:ea typeface="Microsoft JhengHei" panose="020B0604030504040204" pitchFamily="34" charset="-120"/>
            </a:endParaRPr>
          </a:p>
        </p:txBody>
      </p:sp>
      <p:sp>
        <p:nvSpPr>
          <p:cNvPr id="3" name="Content Placeholder 2">
            <a:extLst>
              <a:ext uri="{FF2B5EF4-FFF2-40B4-BE49-F238E27FC236}">
                <a16:creationId xmlns:a16="http://schemas.microsoft.com/office/drawing/2014/main" id="{042DA67C-4439-108D-F18D-BE4BB33F7B57}"/>
              </a:ext>
            </a:extLst>
          </p:cNvPr>
          <p:cNvSpPr>
            <a:spLocks noGrp="1"/>
          </p:cNvSpPr>
          <p:nvPr>
            <p:ph idx="1"/>
          </p:nvPr>
        </p:nvSpPr>
        <p:spPr/>
        <p:txBody>
          <a:bodyPr>
            <a:normAutofit/>
          </a:bodyPr>
          <a:lstStyle/>
          <a:p>
            <a:r>
              <a:rPr lang="en-US" altLang="zh-TW" sz="2800" dirty="0">
                <a:ea typeface="Microsoft JhengHei" panose="020B0604030504040204" pitchFamily="34" charset="-120"/>
              </a:rPr>
              <a:t>Poe </a:t>
            </a:r>
            <a:r>
              <a:rPr lang="zh-TW" altLang="en-US" sz="2800" dirty="0">
                <a:ea typeface="Microsoft JhengHei" panose="020B0604030504040204" pitchFamily="34" charset="-120"/>
              </a:rPr>
              <a:t>排行榜：</a:t>
            </a:r>
            <a:r>
              <a:rPr lang="en-HK" altLang="zh-TW" sz="2800" dirty="0">
                <a:ea typeface="Microsoft JhengHei" panose="020B0604030504040204" pitchFamily="34" charset="-120"/>
                <a:hlinkClick r:id="rId2"/>
              </a:rPr>
              <a:t>https://poe.com/leaderboard</a:t>
            </a:r>
            <a:endParaRPr lang="en-HK" altLang="zh-TW" sz="2800" dirty="0">
              <a:ea typeface="Microsoft JhengHei" panose="020B0604030504040204" pitchFamily="34" charset="-120"/>
            </a:endParaRPr>
          </a:p>
          <a:p>
            <a:r>
              <a:rPr lang="en-HK" sz="2800" dirty="0">
                <a:ea typeface="Microsoft JhengHei" panose="020B0604030504040204" pitchFamily="34" charset="-120"/>
              </a:rPr>
              <a:t>Vellum</a:t>
            </a:r>
            <a:r>
              <a:rPr lang="zh-TW" altLang="en-US" sz="2800" dirty="0">
                <a:ea typeface="Microsoft JhengHei" panose="020B0604030504040204" pitchFamily="34" charset="-120"/>
              </a:rPr>
              <a:t> 排行榜：</a:t>
            </a:r>
            <a:r>
              <a:rPr lang="en-HK" altLang="zh-TW" sz="2800" dirty="0">
                <a:ea typeface="Microsoft JhengHei" panose="020B0604030504040204" pitchFamily="34" charset="-120"/>
              </a:rPr>
              <a:t> </a:t>
            </a:r>
            <a:r>
              <a:rPr lang="en-HK" altLang="zh-TW" sz="2800" dirty="0">
                <a:ea typeface="Microsoft JhengHei" panose="020B0604030504040204" pitchFamily="34" charset="-120"/>
                <a:hlinkClick r:id="rId3"/>
              </a:rPr>
              <a:t>https://www.vellum.ai/llm-leaderboard</a:t>
            </a:r>
            <a:endParaRPr lang="en-HK" altLang="zh-TW" sz="2800" dirty="0">
              <a:ea typeface="Microsoft JhengHei" panose="020B0604030504040204" pitchFamily="34" charset="-120"/>
            </a:endParaRPr>
          </a:p>
          <a:p>
            <a:r>
              <a:rPr lang="en-HK" altLang="zh-TW" sz="2800" dirty="0" err="1">
                <a:ea typeface="Microsoft JhengHei" panose="020B0604030504040204" pitchFamily="34" charset="-120"/>
              </a:rPr>
              <a:t>LMArena</a:t>
            </a:r>
            <a:r>
              <a:rPr lang="zh-TW" altLang="en-US" sz="2800" dirty="0">
                <a:ea typeface="Microsoft JhengHei" panose="020B0604030504040204" pitchFamily="34" charset="-120"/>
              </a:rPr>
              <a:t> 排行榜：</a:t>
            </a:r>
            <a:r>
              <a:rPr lang="en-HK" altLang="zh-TW" sz="2800" dirty="0">
                <a:ea typeface="Microsoft JhengHei" panose="020B0604030504040204" pitchFamily="34" charset="-120"/>
              </a:rPr>
              <a:t> </a:t>
            </a:r>
            <a:r>
              <a:rPr lang="en-HK" altLang="zh-TW" sz="2800" dirty="0">
                <a:ea typeface="Microsoft JhengHei" panose="020B0604030504040204" pitchFamily="34" charset="-120"/>
                <a:hlinkClick r:id="rId4"/>
              </a:rPr>
              <a:t>https://lmarena.ai/leaderboard</a:t>
            </a:r>
            <a:endParaRPr lang="en-HK" altLang="zh-TW" sz="2800" dirty="0">
              <a:ea typeface="Microsoft JhengHei" panose="020B0604030504040204" pitchFamily="34" charset="-120"/>
            </a:endParaRPr>
          </a:p>
          <a:p>
            <a:r>
              <a:rPr lang="en-HK" altLang="zh-TW" sz="2800" dirty="0">
                <a:ea typeface="Microsoft JhengHei" panose="020B0604030504040204" pitchFamily="34" charset="-120"/>
              </a:rPr>
              <a:t>LLM</a:t>
            </a:r>
            <a:r>
              <a:rPr lang="zh-TW" altLang="en-US" sz="2800" dirty="0">
                <a:ea typeface="Microsoft JhengHei" panose="020B0604030504040204" pitchFamily="34" charset="-120"/>
              </a:rPr>
              <a:t>：</a:t>
            </a:r>
            <a:r>
              <a:rPr lang="en-HK" altLang="zh-TW" sz="2800" dirty="0">
                <a:ea typeface="Microsoft JhengHei" panose="020B0604030504040204" pitchFamily="34" charset="-120"/>
                <a:hlinkClick r:id="rId5"/>
              </a:rPr>
              <a:t>https://llm-stats.com/</a:t>
            </a:r>
            <a:r>
              <a:rPr lang="zh-TW" altLang="en-US" sz="2800" dirty="0">
                <a:ea typeface="Microsoft JhengHei" panose="020B0604030504040204" pitchFamily="34" charset="-120"/>
              </a:rPr>
              <a:t> （提供</a:t>
            </a:r>
            <a:r>
              <a:rPr lang="en-US" altLang="zh-TW" sz="2800" dirty="0">
                <a:ea typeface="Microsoft JhengHei" panose="020B0604030504040204" pitchFamily="34" charset="-120"/>
              </a:rPr>
              <a:t>context</a:t>
            </a:r>
            <a:r>
              <a:rPr lang="zh-TW" altLang="en-US" sz="2800" dirty="0">
                <a:ea typeface="Microsoft JhengHei" panose="020B0604030504040204" pitchFamily="34" charset="-120"/>
              </a:rPr>
              <a:t> </a:t>
            </a:r>
            <a:r>
              <a:rPr lang="en-US" altLang="zh-TW" sz="2800" dirty="0">
                <a:ea typeface="Microsoft JhengHei" panose="020B0604030504040204" pitchFamily="34" charset="-120"/>
              </a:rPr>
              <a:t>window</a:t>
            </a:r>
            <a:r>
              <a:rPr lang="zh-TW" altLang="en-US" sz="2800" dirty="0">
                <a:ea typeface="Microsoft JhengHei" panose="020B0604030504040204" pitchFamily="34" charset="-120"/>
              </a:rPr>
              <a:t>資料）和</a:t>
            </a:r>
            <a:r>
              <a:rPr lang="en-HK" altLang="zh-TW" sz="2800" dirty="0">
                <a:ea typeface="Microsoft JhengHei" panose="020B0604030504040204" pitchFamily="34" charset="-120"/>
                <a:hlinkClick r:id="rId6"/>
              </a:rPr>
              <a:t>https://llm-stats.com/benchmarks</a:t>
            </a:r>
            <a:endParaRPr lang="en-US" sz="2800" dirty="0">
              <a:ea typeface="Microsoft JhengHei" panose="020B0604030504040204" pitchFamily="34" charset="-120"/>
            </a:endParaRPr>
          </a:p>
        </p:txBody>
      </p:sp>
    </p:spTree>
    <p:extLst>
      <p:ext uri="{BB962C8B-B14F-4D97-AF65-F5344CB8AC3E}">
        <p14:creationId xmlns:p14="http://schemas.microsoft.com/office/powerpoint/2010/main" val="184499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CABE0-8138-BF71-4F64-BE40526FCDA0}"/>
              </a:ext>
            </a:extLst>
          </p:cNvPr>
          <p:cNvSpPr>
            <a:spLocks noGrp="1"/>
          </p:cNvSpPr>
          <p:nvPr>
            <p:ph type="title"/>
          </p:nvPr>
        </p:nvSpPr>
        <p:spPr/>
        <p:txBody>
          <a:bodyPr/>
          <a:lstStyle/>
          <a:p>
            <a:r>
              <a:rPr lang="en-US" dirty="0"/>
              <a:t>Markdown</a:t>
            </a:r>
            <a:r>
              <a:rPr lang="zh-TW" altLang="en-US" dirty="0"/>
              <a:t> </a:t>
            </a:r>
            <a:r>
              <a:rPr lang="zh-TW" altLang="en-US" dirty="0">
                <a:latin typeface="Microsoft JhengHei" panose="020B0604030504040204" pitchFamily="34" charset="-120"/>
                <a:ea typeface="Microsoft JhengHei" panose="020B0604030504040204" pitchFamily="34" charset="-120"/>
              </a:rPr>
              <a:t>標記語言轉換工具</a:t>
            </a:r>
            <a:endParaRPr lang="en-US" dirty="0">
              <a:latin typeface="Microsoft JhengHei" panose="020B0604030504040204" pitchFamily="34" charset="-120"/>
              <a:ea typeface="Microsoft JhengHei" panose="020B0604030504040204" pitchFamily="34" charset="-120"/>
            </a:endParaRPr>
          </a:p>
        </p:txBody>
      </p:sp>
      <p:sp>
        <p:nvSpPr>
          <p:cNvPr id="3" name="Content Placeholder 2">
            <a:extLst>
              <a:ext uri="{FF2B5EF4-FFF2-40B4-BE49-F238E27FC236}">
                <a16:creationId xmlns:a16="http://schemas.microsoft.com/office/drawing/2014/main" id="{3AE607F0-94FE-BB6B-8606-F313DB1242C4}"/>
              </a:ext>
            </a:extLst>
          </p:cNvPr>
          <p:cNvSpPr>
            <a:spLocks noGrp="1"/>
          </p:cNvSpPr>
          <p:nvPr>
            <p:ph idx="1"/>
          </p:nvPr>
        </p:nvSpPr>
        <p:spPr/>
        <p:txBody>
          <a:bodyPr/>
          <a:lstStyle/>
          <a:p>
            <a:r>
              <a:rPr lang="en-HK" dirty="0" err="1">
                <a:latin typeface="Microsoft JhengHei" panose="020B0604030504040204" pitchFamily="34" charset="-120"/>
                <a:ea typeface="Microsoft JhengHei" panose="020B0604030504040204" pitchFamily="34" charset="-120"/>
                <a:cs typeface="Arial" panose="020B0604020202020204" pitchFamily="34" charset="0"/>
              </a:rPr>
              <a:t>各位看過以下的輸出格式嗎</a:t>
            </a:r>
            <a:r>
              <a:rPr lang="zh-TW" altLang="en-US" dirty="0">
                <a:latin typeface="Microsoft JhengHei" panose="020B0604030504040204" pitchFamily="34" charset="-120"/>
                <a:ea typeface="Microsoft JhengHei" panose="020B0604030504040204" pitchFamily="34" charset="-120"/>
                <a:cs typeface="Arial" panose="020B0604020202020204" pitchFamily="34" charset="0"/>
              </a:rPr>
              <a:t>？</a:t>
            </a:r>
            <a:endParaRPr lang="en-HK" altLang="zh-TW" dirty="0">
              <a:latin typeface="Microsoft JhengHei" panose="020B0604030504040204" pitchFamily="34" charset="-120"/>
              <a:ea typeface="Microsoft JhengHei" panose="020B0604030504040204" pitchFamily="34" charset="-120"/>
              <a:cs typeface="Arial" panose="020B0604020202020204" pitchFamily="34" charset="0"/>
            </a:endParaRPr>
          </a:p>
          <a:p>
            <a:endParaRPr lang="en-US" dirty="0">
              <a:latin typeface="Microsoft JhengHei" panose="020B0604030504040204" pitchFamily="34" charset="-120"/>
              <a:ea typeface="Microsoft JhengHei" panose="020B0604030504040204" pitchFamily="34" charset="-120"/>
              <a:cs typeface="Arial" panose="020B0604020202020204" pitchFamily="34" charset="0"/>
            </a:endParaRPr>
          </a:p>
        </p:txBody>
      </p:sp>
      <p:graphicFrame>
        <p:nvGraphicFramePr>
          <p:cNvPr id="20" name="Table 19">
            <a:extLst>
              <a:ext uri="{FF2B5EF4-FFF2-40B4-BE49-F238E27FC236}">
                <a16:creationId xmlns:a16="http://schemas.microsoft.com/office/drawing/2014/main" id="{6ADC8B40-8B5F-CD8F-1D39-8606115D2926}"/>
              </a:ext>
            </a:extLst>
          </p:cNvPr>
          <p:cNvGraphicFramePr>
            <a:graphicFrameLocks noGrp="1"/>
          </p:cNvGraphicFramePr>
          <p:nvPr>
            <p:extLst>
              <p:ext uri="{D42A27DB-BD31-4B8C-83A1-F6EECF244321}">
                <p14:modId xmlns:p14="http://schemas.microsoft.com/office/powerpoint/2010/main" val="4258297087"/>
              </p:ext>
            </p:extLst>
          </p:nvPr>
        </p:nvGraphicFramePr>
        <p:xfrm>
          <a:off x="612647" y="2377440"/>
          <a:ext cx="10966706" cy="3931920"/>
        </p:xfrm>
        <a:graphic>
          <a:graphicData uri="http://schemas.openxmlformats.org/drawingml/2006/table">
            <a:tbl>
              <a:tblPr firstRow="1" bandRow="1">
                <a:tableStyleId>{2D5ABB26-0587-4C30-8999-92F81FD0307C}</a:tableStyleId>
              </a:tblPr>
              <a:tblGrid>
                <a:gridCol w="10966706">
                  <a:extLst>
                    <a:ext uri="{9D8B030D-6E8A-4147-A177-3AD203B41FA5}">
                      <a16:colId xmlns:a16="http://schemas.microsoft.com/office/drawing/2014/main" val="2392753719"/>
                    </a:ext>
                  </a:extLst>
                </a:gridCol>
              </a:tblGrid>
              <a:tr h="370840">
                <a:tc>
                  <a:txBody>
                    <a:bodyPr/>
                    <a:lstStyle/>
                    <a:p>
                      <a:r>
                        <a:rPr lang="en-US" dirty="0">
                          <a:solidFill>
                            <a:sysClr val="windowText" lastClr="000000"/>
                          </a:solidFill>
                          <a:latin typeface="Consolas" panose="020B0609020204030204" pitchFamily="49" charset="0"/>
                          <a:cs typeface="Consolas" panose="020B0609020204030204" pitchFamily="49" charset="0"/>
                        </a:rPr>
                        <a:t>## Phase 1: Contextual Analysis</a:t>
                      </a:r>
                    </a:p>
                    <a:p>
                      <a:endParaRPr lang="en-US" dirty="0">
                        <a:solidFill>
                          <a:sysClr val="windowText" lastClr="000000"/>
                        </a:solidFill>
                        <a:latin typeface="Consolas" panose="020B0609020204030204" pitchFamily="49" charset="0"/>
                        <a:cs typeface="Consolas" panose="020B0609020204030204" pitchFamily="49" charset="0"/>
                      </a:endParaRPr>
                    </a:p>
                    <a:p>
                      <a:r>
                        <a:rPr lang="en-US" dirty="0">
                          <a:solidFill>
                            <a:sysClr val="windowText" lastClr="000000"/>
                          </a:solidFill>
                          <a:latin typeface="Consolas" panose="020B0609020204030204" pitchFamily="49" charset="0"/>
                          <a:cs typeface="Consolas" panose="020B0609020204030204" pitchFamily="49" charset="0"/>
                        </a:rPr>
                        <a:t>- **Direction:** English → Traditional Chinese (Hong Kong)</a:t>
                      </a:r>
                    </a:p>
                    <a:p>
                      <a:r>
                        <a:rPr lang="en-US" dirty="0">
                          <a:solidFill>
                            <a:sysClr val="windowText" lastClr="000000"/>
                          </a:solidFill>
                          <a:latin typeface="Consolas" panose="020B0609020204030204" pitchFamily="49" charset="0"/>
                          <a:cs typeface="Consolas" panose="020B0609020204030204" pitchFamily="49" charset="0"/>
                        </a:rPr>
                        <a:t>- **Text Type:** Press release / information note (cultural promotion activity)</a:t>
                      </a:r>
                    </a:p>
                    <a:p>
                      <a:r>
                        <a:rPr lang="en-US" dirty="0">
                          <a:solidFill>
                            <a:sysClr val="windowText" lastClr="000000"/>
                          </a:solidFill>
                          <a:latin typeface="Consolas" panose="020B0609020204030204" pitchFamily="49" charset="0"/>
                          <a:cs typeface="Consolas" panose="020B0609020204030204" pitchFamily="49" charset="0"/>
                        </a:rPr>
                        <a:t>- **Audience:** General public, media, cultural sector stakeholders, Mainland interlocutors</a:t>
                      </a:r>
                    </a:p>
                    <a:p>
                      <a:r>
                        <a:rPr lang="en-US" dirty="0">
                          <a:solidFill>
                            <a:sysClr val="windowText" lastClr="000000"/>
                          </a:solidFill>
                          <a:latin typeface="Consolas" panose="020B0609020204030204" pitchFamily="49" charset="0"/>
                          <a:cs typeface="Consolas" panose="020B0609020204030204" pitchFamily="49" charset="0"/>
                        </a:rPr>
                        <a:t>- **Tone:** Formal, informative, neutral, in line with HKSAR Government press releases</a:t>
                      </a:r>
                    </a:p>
                    <a:p>
                      <a:endParaRPr lang="en-US" dirty="0">
                        <a:solidFill>
                          <a:sysClr val="windowText" lastClr="000000"/>
                        </a:solidFill>
                        <a:latin typeface="Consolas" panose="020B0609020204030204" pitchFamily="49" charset="0"/>
                        <a:cs typeface="Consolas" panose="020B0609020204030204" pitchFamily="49" charset="0"/>
                      </a:endParaRPr>
                    </a:p>
                    <a:p>
                      <a:r>
                        <a:rPr lang="en-US" dirty="0">
                          <a:solidFill>
                            <a:sysClr val="windowText" lastClr="000000"/>
                          </a:solidFill>
                          <a:latin typeface="Consolas" panose="020B0609020204030204" pitchFamily="49" charset="0"/>
                          <a:cs typeface="Consolas" panose="020B0609020204030204" pitchFamily="49" charset="0"/>
                        </a:rPr>
                        <a:t>Key style considerations:</a:t>
                      </a:r>
                    </a:p>
                    <a:p>
                      <a:r>
                        <a:rPr lang="en-US" dirty="0">
                          <a:solidFill>
                            <a:sysClr val="windowText" lastClr="000000"/>
                          </a:solidFill>
                          <a:latin typeface="Consolas" panose="020B0609020204030204" pitchFamily="49" charset="0"/>
                          <a:cs typeface="Consolas" panose="020B0609020204030204" pitchFamily="49" charset="0"/>
                        </a:rPr>
                        <a:t>- Use standard government names: 「</a:t>
                      </a:r>
                      <a:r>
                        <a:rPr lang="ja-JP" altLang="en-US">
                          <a:solidFill>
                            <a:sysClr val="windowText" lastClr="000000"/>
                          </a:solidFill>
                          <a:latin typeface="Consolas" panose="020B0609020204030204" pitchFamily="49" charset="0"/>
                          <a:cs typeface="Consolas" panose="020B0609020204030204" pitchFamily="49" charset="0"/>
                        </a:rPr>
                        <a:t>文化體育及旅遊局」、「文化及創意產業發展署」</a:t>
                      </a:r>
                      <a:r>
                        <a:rPr lang="en-US" altLang="ja-JP" dirty="0">
                          <a:solidFill>
                            <a:sysClr val="windowText" lastClr="000000"/>
                          </a:solidFill>
                          <a:latin typeface="Consolas" panose="020B0609020204030204" pitchFamily="49" charset="0"/>
                          <a:cs typeface="Consolas" panose="020B0609020204030204" pitchFamily="49" charset="0"/>
                        </a:rPr>
                        <a:t>.</a:t>
                      </a:r>
                    </a:p>
                    <a:p>
                      <a:r>
                        <a:rPr lang="en-US" altLang="ja-JP" dirty="0">
                          <a:solidFill>
                            <a:sysClr val="windowText" lastClr="000000"/>
                          </a:solidFill>
                          <a:latin typeface="Consolas" panose="020B0609020204030204" pitchFamily="49" charset="0"/>
                          <a:cs typeface="Consolas" panose="020B0609020204030204" pitchFamily="49" charset="0"/>
                        </a:rPr>
                        <a:t>- </a:t>
                      </a:r>
                      <a:r>
                        <a:rPr lang="en-US" dirty="0">
                          <a:solidFill>
                            <a:sysClr val="windowText" lastClr="000000"/>
                          </a:solidFill>
                          <a:latin typeface="Consolas" panose="020B0609020204030204" pitchFamily="49" charset="0"/>
                          <a:cs typeface="Consolas" panose="020B0609020204030204" pitchFamily="49" charset="0"/>
                        </a:rPr>
                        <a:t>Mainland references follow usual practice: 「</a:t>
                      </a:r>
                      <a:r>
                        <a:rPr lang="ja-JP" altLang="en-US">
                          <a:solidFill>
                            <a:sysClr val="windowText" lastClr="000000"/>
                          </a:solidFill>
                          <a:latin typeface="Consolas" panose="020B0609020204030204" pitchFamily="49" charset="0"/>
                          <a:cs typeface="Consolas" panose="020B0609020204030204" pitchFamily="49" charset="0"/>
                        </a:rPr>
                        <a:t>北京故宮博物院」、「香港故宮文化博物館」各有清晰區分，須留意原文語意。</a:t>
                      </a:r>
                    </a:p>
                    <a:p>
                      <a:r>
                        <a:rPr lang="en-US" altLang="ja-JP" dirty="0">
                          <a:solidFill>
                            <a:sysClr val="windowText" lastClr="000000"/>
                          </a:solidFill>
                          <a:latin typeface="Consolas" panose="020B0609020204030204" pitchFamily="49" charset="0"/>
                          <a:cs typeface="Consolas" panose="020B0609020204030204" pitchFamily="49" charset="0"/>
                        </a:rPr>
                        <a:t>- </a:t>
                      </a:r>
                      <a:r>
                        <a:rPr lang="en-US" dirty="0">
                          <a:solidFill>
                            <a:sysClr val="windowText" lastClr="000000"/>
                          </a:solidFill>
                          <a:latin typeface="Consolas" panose="020B0609020204030204" pitchFamily="49" charset="0"/>
                          <a:cs typeface="Consolas" panose="020B0609020204030204" pitchFamily="49" charset="0"/>
                        </a:rPr>
                        <a:t>Concise but complete sentences, avoiding</a:t>
                      </a:r>
                      <a:r>
                        <a:rPr lang="ja-JP" altLang="en-US">
                          <a:solidFill>
                            <a:sysClr val="windowText" lastClr="000000"/>
                          </a:solidFill>
                          <a:latin typeface="Consolas" panose="020B0609020204030204" pitchFamily="49" charset="0"/>
                          <a:cs typeface="Consolas" panose="020B0609020204030204" pitchFamily="49" charset="0"/>
                        </a:rPr>
                        <a:t>翻譯腔</a:t>
                      </a:r>
                      <a:r>
                        <a:rPr lang="en-US" altLang="ja-JP" dirty="0">
                          <a:solidFill>
                            <a:sysClr val="windowText" lastClr="000000"/>
                          </a:solidFill>
                          <a:latin typeface="Consolas" panose="020B0609020204030204" pitchFamily="49" charset="0"/>
                          <a:cs typeface="Consolas" panose="020B0609020204030204" pitchFamily="49" charset="0"/>
                        </a:rPr>
                        <a:t>, </a:t>
                      </a:r>
                      <a:r>
                        <a:rPr lang="en-US" dirty="0">
                          <a:solidFill>
                            <a:sysClr val="windowText" lastClr="000000"/>
                          </a:solidFill>
                          <a:latin typeface="Consolas" panose="020B0609020204030204" pitchFamily="49" charset="0"/>
                          <a:cs typeface="Consolas" panose="020B0609020204030204" pitchFamily="49" charset="0"/>
                        </a:rPr>
                        <a:t>matching </a:t>
                      </a:r>
                      <a:r>
                        <a:rPr lang="en-US" dirty="0" err="1">
                          <a:solidFill>
                            <a:sysClr val="windowText" lastClr="000000"/>
                          </a:solidFill>
                          <a:latin typeface="Consolas" panose="020B0609020204030204" pitchFamily="49" charset="0"/>
                          <a:cs typeface="Consolas" panose="020B0609020204030204" pitchFamily="49" charset="0"/>
                        </a:rPr>
                        <a:t>gov.hk</a:t>
                      </a:r>
                      <a:r>
                        <a:rPr lang="en-US" dirty="0">
                          <a:solidFill>
                            <a:sysClr val="windowText" lastClr="000000"/>
                          </a:solidFill>
                          <a:latin typeface="Consolas" panose="020B0609020204030204" pitchFamily="49" charset="0"/>
                          <a:cs typeface="Consolas" panose="020B0609020204030204" pitchFamily="49" charset="0"/>
                        </a:rPr>
                        <a:t> press-release style.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8889437"/>
                  </a:ext>
                </a:extLst>
              </a:tr>
            </a:tbl>
          </a:graphicData>
        </a:graphic>
      </p:graphicFrame>
    </p:spTree>
    <p:extLst>
      <p:ext uri="{BB962C8B-B14F-4D97-AF65-F5344CB8AC3E}">
        <p14:creationId xmlns:p14="http://schemas.microsoft.com/office/powerpoint/2010/main" val="1021345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1F24AF-F456-A19E-9088-4AAB96B62C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2723C0-CBF6-E56F-0C5B-748520B21D82}"/>
              </a:ext>
            </a:extLst>
          </p:cNvPr>
          <p:cNvSpPr>
            <a:spLocks noGrp="1"/>
          </p:cNvSpPr>
          <p:nvPr>
            <p:ph type="title"/>
          </p:nvPr>
        </p:nvSpPr>
        <p:spPr/>
        <p:txBody>
          <a:bodyPr/>
          <a:lstStyle/>
          <a:p>
            <a:r>
              <a:rPr lang="en-US" dirty="0"/>
              <a:t>Markdown</a:t>
            </a:r>
            <a:r>
              <a:rPr lang="zh-TW" altLang="en-US" dirty="0"/>
              <a:t> </a:t>
            </a:r>
            <a:r>
              <a:rPr lang="zh-TW" altLang="en-US" dirty="0">
                <a:latin typeface="Microsoft JhengHei" panose="020B0604030504040204" pitchFamily="34" charset="-120"/>
                <a:ea typeface="Microsoft JhengHei" panose="020B0604030504040204" pitchFamily="34" charset="-120"/>
              </a:rPr>
              <a:t>標記語言轉換工具</a:t>
            </a:r>
            <a:endParaRPr lang="en-US" dirty="0">
              <a:latin typeface="Microsoft JhengHei" panose="020B0604030504040204" pitchFamily="34" charset="-120"/>
              <a:ea typeface="Microsoft JhengHei" panose="020B0604030504040204" pitchFamily="34" charset="-120"/>
            </a:endParaRPr>
          </a:p>
        </p:txBody>
      </p:sp>
      <p:sp>
        <p:nvSpPr>
          <p:cNvPr id="3" name="Content Placeholder 2">
            <a:extLst>
              <a:ext uri="{FF2B5EF4-FFF2-40B4-BE49-F238E27FC236}">
                <a16:creationId xmlns:a16="http://schemas.microsoft.com/office/drawing/2014/main" id="{2949CB1E-FD33-659C-93EA-A0AD7E522847}"/>
              </a:ext>
            </a:extLst>
          </p:cNvPr>
          <p:cNvSpPr>
            <a:spLocks noGrp="1"/>
          </p:cNvSpPr>
          <p:nvPr>
            <p:ph idx="1"/>
          </p:nvPr>
        </p:nvSpPr>
        <p:spPr/>
        <p:txBody>
          <a:bodyPr>
            <a:normAutofit/>
          </a:bodyPr>
          <a:lstStyle/>
          <a:p>
            <a:r>
              <a:rPr lang="zh-TW" altLang="en-HK" sz="2800" dirty="0">
                <a:ea typeface="Microsoft JhengHei" panose="020B0604030504040204" pitchFamily="34" charset="-120"/>
              </a:rPr>
              <a:t>例子</a:t>
            </a:r>
            <a:r>
              <a:rPr lang="zh-TW" altLang="en-US" sz="2800" dirty="0">
                <a:ea typeface="Microsoft JhengHei" panose="020B0604030504040204" pitchFamily="34" charset="-120"/>
              </a:rPr>
              <a:t>一：</a:t>
            </a:r>
            <a:r>
              <a:rPr lang="en-HK" altLang="zh-TW" sz="2800" dirty="0">
                <a:ea typeface="Microsoft JhengHei" panose="020B0604030504040204" pitchFamily="34" charset="-120"/>
                <a:hlinkClick r:id="rId2"/>
              </a:rPr>
              <a:t>https://markdowntohtml.com/</a:t>
            </a:r>
            <a:r>
              <a:rPr lang="zh-TW" altLang="en-US" sz="2800" dirty="0">
                <a:ea typeface="Microsoft JhengHei" panose="020B0604030504040204" pitchFamily="34" charset="-120"/>
              </a:rPr>
              <a:t> </a:t>
            </a:r>
            <a:endParaRPr lang="en-HK" altLang="zh-TW" sz="2800" dirty="0">
              <a:ea typeface="Microsoft JhengHei" panose="020B0604030504040204" pitchFamily="34" charset="-120"/>
            </a:endParaRPr>
          </a:p>
          <a:p>
            <a:r>
              <a:rPr lang="zh-TW" altLang="en-US" sz="2800" dirty="0">
                <a:ea typeface="Microsoft JhengHei" panose="020B0604030504040204" pitchFamily="34" charset="-120"/>
              </a:rPr>
              <a:t>例子二：</a:t>
            </a:r>
            <a:r>
              <a:rPr lang="en-HK" altLang="zh-TW" sz="2800" dirty="0">
                <a:ea typeface="Microsoft JhengHei" panose="020B0604030504040204" pitchFamily="34" charset="-120"/>
                <a:hlinkClick r:id="rId3"/>
              </a:rPr>
              <a:t>https://markdowntotext.com/</a:t>
            </a:r>
            <a:r>
              <a:rPr lang="zh-TW" altLang="en-US" sz="2800" dirty="0">
                <a:ea typeface="Microsoft JhengHei" panose="020B0604030504040204" pitchFamily="34" charset="-120"/>
              </a:rPr>
              <a:t> </a:t>
            </a:r>
            <a:endParaRPr lang="en-US" sz="2800" dirty="0">
              <a:ea typeface="Microsoft JhengHei" panose="020B0604030504040204" pitchFamily="34" charset="-120"/>
            </a:endParaRPr>
          </a:p>
        </p:txBody>
      </p:sp>
    </p:spTree>
    <p:extLst>
      <p:ext uri="{BB962C8B-B14F-4D97-AF65-F5344CB8AC3E}">
        <p14:creationId xmlns:p14="http://schemas.microsoft.com/office/powerpoint/2010/main" val="299156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1D6ED10-DF61-BB0B-56A0-96E3F588AE2C}"/>
              </a:ext>
            </a:extLst>
          </p:cNvPr>
          <p:cNvSpPr>
            <a:spLocks noGrp="1"/>
          </p:cNvSpPr>
          <p:nvPr>
            <p:ph type="title"/>
          </p:nvPr>
        </p:nvSpPr>
        <p:spPr>
          <a:xfrm>
            <a:off x="612648" y="548640"/>
            <a:ext cx="10653578" cy="1132258"/>
          </a:xfrm>
        </p:spPr>
        <p:txBody>
          <a:bodyPr/>
          <a:lstStyle/>
          <a:p>
            <a:r>
              <a:rPr lang="en-US" dirty="0" err="1">
                <a:latin typeface="Microsoft JhengHei" panose="020B0604030504040204" pitchFamily="34" charset="-120"/>
                <a:ea typeface="Microsoft JhengHei" panose="020B0604030504040204" pitchFamily="34" charset="-120"/>
              </a:rPr>
              <a:t>自動翻譯的</a:t>
            </a:r>
            <a:r>
              <a:rPr lang="zh-TW" altLang="en-US" dirty="0">
                <a:latin typeface="Microsoft JhengHei" panose="020B0604030504040204" pitchFamily="34" charset="-120"/>
                <a:ea typeface="Microsoft JhengHei" panose="020B0604030504040204" pitchFamily="34" charset="-120"/>
              </a:rPr>
              <a:t>三大</a:t>
            </a:r>
            <a:r>
              <a:rPr lang="en-US" dirty="0" err="1">
                <a:latin typeface="Microsoft JhengHei" panose="020B0604030504040204" pitchFamily="34" charset="-120"/>
                <a:ea typeface="Microsoft JhengHei" panose="020B0604030504040204" pitchFamily="34" charset="-120"/>
              </a:rPr>
              <a:t>發展階段</a:t>
            </a:r>
            <a:endParaRPr lang="en-US" dirty="0">
              <a:latin typeface="Microsoft JhengHei" panose="020B0604030504040204" pitchFamily="34" charset="-120"/>
              <a:ea typeface="Microsoft JhengHei" panose="020B0604030504040204" pitchFamily="34" charset="-120"/>
            </a:endParaRPr>
          </a:p>
        </p:txBody>
      </p:sp>
      <p:pic>
        <p:nvPicPr>
          <p:cNvPr id="5" name="Content Placeholder 4">
            <a:extLst>
              <a:ext uri="{FF2B5EF4-FFF2-40B4-BE49-F238E27FC236}">
                <a16:creationId xmlns:a16="http://schemas.microsoft.com/office/drawing/2014/main" id="{899153D0-0080-57DC-7F74-ABF04A0C1BAA}"/>
              </a:ext>
            </a:extLst>
          </p:cNvPr>
          <p:cNvPicPr>
            <a:picLocks noGrp="1" noChangeAspect="1"/>
          </p:cNvPicPr>
          <p:nvPr>
            <p:ph idx="1"/>
          </p:nvPr>
        </p:nvPicPr>
        <p:blipFill>
          <a:blip r:embed="rId3"/>
          <a:stretch>
            <a:fillRect/>
          </a:stretch>
        </p:blipFill>
        <p:spPr>
          <a:xfrm>
            <a:off x="1143723" y="1205669"/>
            <a:ext cx="9904554" cy="5397981"/>
          </a:xfrm>
          <a:prstGeom prst="rect">
            <a:avLst/>
          </a:prstGeom>
          <a:noFill/>
        </p:spPr>
      </p:pic>
    </p:spTree>
    <p:extLst>
      <p:ext uri="{BB962C8B-B14F-4D97-AF65-F5344CB8AC3E}">
        <p14:creationId xmlns:p14="http://schemas.microsoft.com/office/powerpoint/2010/main" val="37234075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29A88E-14BC-AC14-1974-415AA0D76C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686B6E-E438-E904-870B-8ABD876506CC}"/>
              </a:ext>
            </a:extLst>
          </p:cNvPr>
          <p:cNvSpPr>
            <a:spLocks noGrp="1"/>
          </p:cNvSpPr>
          <p:nvPr>
            <p:ph type="title"/>
          </p:nvPr>
        </p:nvSpPr>
        <p:spPr/>
        <p:txBody>
          <a:bodyPr/>
          <a:lstStyle/>
          <a:p>
            <a:r>
              <a:rPr lang="en-US" dirty="0" err="1">
                <a:latin typeface="+mn-lt"/>
                <a:ea typeface="Microsoft JhengHei" panose="020B0604030504040204" pitchFamily="34" charset="-120"/>
                <a:cs typeface="Consolas" panose="020B0609020204030204" pitchFamily="49" charset="0"/>
              </a:rPr>
              <a:t>其他AI文字處理工具</a:t>
            </a:r>
            <a:endParaRPr lang="en-US" dirty="0">
              <a:latin typeface="+mn-lt"/>
              <a:ea typeface="Microsoft JhengHei" panose="020B0604030504040204" pitchFamily="34" charset="-120"/>
              <a:cs typeface="Consolas" panose="020B0609020204030204" pitchFamily="49" charset="0"/>
            </a:endParaRPr>
          </a:p>
        </p:txBody>
      </p:sp>
      <p:sp>
        <p:nvSpPr>
          <p:cNvPr id="3" name="Content Placeholder 2">
            <a:extLst>
              <a:ext uri="{FF2B5EF4-FFF2-40B4-BE49-F238E27FC236}">
                <a16:creationId xmlns:a16="http://schemas.microsoft.com/office/drawing/2014/main" id="{4F139B62-8E79-0D08-AB87-3E5783A4154C}"/>
              </a:ext>
            </a:extLst>
          </p:cNvPr>
          <p:cNvSpPr>
            <a:spLocks noGrp="1"/>
          </p:cNvSpPr>
          <p:nvPr>
            <p:ph idx="1"/>
          </p:nvPr>
        </p:nvSpPr>
        <p:spPr/>
        <p:txBody>
          <a:bodyPr>
            <a:normAutofit/>
          </a:bodyPr>
          <a:lstStyle/>
          <a:p>
            <a:r>
              <a:rPr lang="zh-TW" altLang="en-HK" sz="2800" dirty="0">
                <a:ea typeface="Microsoft JhengHei" panose="020B0604030504040204" pitchFamily="34" charset="-120"/>
              </a:rPr>
              <a:t>例子</a:t>
            </a:r>
            <a:r>
              <a:rPr lang="zh-TW" altLang="en-US" sz="2800" dirty="0">
                <a:ea typeface="Microsoft JhengHei" panose="020B0604030504040204" pitchFamily="34" charset="-120"/>
              </a:rPr>
              <a:t>一：</a:t>
            </a:r>
            <a:r>
              <a:rPr lang="en-HK" altLang="zh-TW" sz="2800" dirty="0">
                <a:ea typeface="Microsoft JhengHei" panose="020B0604030504040204" pitchFamily="34" charset="-120"/>
                <a:hlinkClick r:id="rId2"/>
              </a:rPr>
              <a:t>https://machinetranslation.com/</a:t>
            </a:r>
            <a:endParaRPr lang="en-HK" altLang="zh-TW" sz="2800" dirty="0">
              <a:ea typeface="Microsoft JhengHei" panose="020B0604030504040204" pitchFamily="34" charset="-120"/>
            </a:endParaRPr>
          </a:p>
          <a:p>
            <a:r>
              <a:rPr lang="zh-TW" altLang="en-US" sz="2800" dirty="0">
                <a:ea typeface="Microsoft JhengHei" panose="020B0604030504040204" pitchFamily="34" charset="-120"/>
              </a:rPr>
              <a:t>例子二：</a:t>
            </a:r>
            <a:r>
              <a:rPr lang="en-HK" altLang="zh-TW" sz="2800" dirty="0">
                <a:ea typeface="Microsoft JhengHei" panose="020B0604030504040204" pitchFamily="34" charset="-120"/>
                <a:hlinkClick r:id="rId3"/>
              </a:rPr>
              <a:t>https://www.tomedes.com/tools</a:t>
            </a:r>
            <a:endParaRPr lang="en-HK" altLang="zh-TW" sz="2800" dirty="0">
              <a:ea typeface="Microsoft JhengHei" panose="020B0604030504040204" pitchFamily="34" charset="-120"/>
            </a:endParaRPr>
          </a:p>
          <a:p>
            <a:r>
              <a:rPr lang="zh-TW" altLang="en-US" sz="2800" dirty="0">
                <a:ea typeface="Microsoft JhengHei" panose="020B0604030504040204" pitchFamily="34" charset="-120"/>
              </a:rPr>
              <a:t>例子三：</a:t>
            </a:r>
            <a:r>
              <a:rPr lang="en-HK" altLang="zh-TW" sz="2800" dirty="0">
                <a:ea typeface="Microsoft JhengHei" panose="020B0604030504040204" pitchFamily="34" charset="-120"/>
                <a:hlinkClick r:id="rId4"/>
              </a:rPr>
              <a:t>https://ahrefs.com/writing-tools</a:t>
            </a:r>
            <a:endParaRPr lang="en-US" sz="2800" dirty="0">
              <a:ea typeface="Microsoft JhengHei" panose="020B0604030504040204" pitchFamily="34" charset="-120"/>
            </a:endParaRPr>
          </a:p>
        </p:txBody>
      </p:sp>
    </p:spTree>
    <p:extLst>
      <p:ext uri="{BB962C8B-B14F-4D97-AF65-F5344CB8AC3E}">
        <p14:creationId xmlns:p14="http://schemas.microsoft.com/office/powerpoint/2010/main" val="430808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93BEF0-C81C-1023-E342-660338788D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959546-B94B-7AAF-2B09-6A1701E7ABA0}"/>
              </a:ext>
            </a:extLst>
          </p:cNvPr>
          <p:cNvSpPr>
            <a:spLocks noGrp="1"/>
          </p:cNvSpPr>
          <p:nvPr>
            <p:ph type="ctrTitle"/>
          </p:nvPr>
        </p:nvSpPr>
        <p:spPr/>
        <p:txBody>
          <a:bodyPr>
            <a:normAutofit/>
          </a:bodyPr>
          <a:lstStyle/>
          <a:p>
            <a:r>
              <a:rPr lang="ja-JP" altLang="en-US" sz="4400">
                <a:latin typeface="Microsoft JhengHei" panose="020B0604030504040204" pitchFamily="34" charset="-120"/>
                <a:ea typeface="Microsoft JhengHei" panose="020B0604030504040204" pitchFamily="34" charset="-120"/>
              </a:rPr>
              <a:t>持續關注</a:t>
            </a:r>
            <a:r>
              <a:rPr lang="en-HK" altLang="ja-JP" sz="4400" dirty="0">
                <a:latin typeface="Microsoft JhengHei" panose="020B0604030504040204" pitchFamily="34" charset="-120"/>
                <a:ea typeface="Microsoft JhengHei" panose="020B0604030504040204" pitchFamily="34" charset="-120"/>
              </a:rPr>
              <a:t>AI</a:t>
            </a:r>
            <a:r>
              <a:rPr lang="ja-JP" altLang="en-US" sz="4400">
                <a:latin typeface="Microsoft JhengHei" panose="020B0604030504040204" pitchFamily="34" charset="-120"/>
                <a:ea typeface="Microsoft JhengHei" panose="020B0604030504040204" pitchFamily="34" charset="-120"/>
              </a:rPr>
              <a:t>發展和發掘新技巧</a:t>
            </a:r>
            <a:endParaRPr lang="en-US" sz="4400" dirty="0"/>
          </a:p>
        </p:txBody>
      </p:sp>
      <p:sp>
        <p:nvSpPr>
          <p:cNvPr id="3" name="Subtitle 2">
            <a:extLst>
              <a:ext uri="{FF2B5EF4-FFF2-40B4-BE49-F238E27FC236}">
                <a16:creationId xmlns:a16="http://schemas.microsoft.com/office/drawing/2014/main" id="{9DD42DF6-3845-AD7B-209E-DD01A33A587A}"/>
              </a:ext>
            </a:extLst>
          </p:cNvPr>
          <p:cNvSpPr>
            <a:spLocks noGrp="1"/>
          </p:cNvSpPr>
          <p:nvPr>
            <p:ph type="subTitle" idx="1"/>
          </p:nvPr>
        </p:nvSpPr>
        <p:spPr/>
        <p:txBody>
          <a:bodyPr/>
          <a:lstStyle/>
          <a:p>
            <a:endParaRPr lang="en-US"/>
          </a:p>
        </p:txBody>
      </p:sp>
      <p:pic>
        <p:nvPicPr>
          <p:cNvPr id="6" name="Picture Placeholder 5" descr="A person standing on a ledge looking at a question mark&#10;&#10;AI-generated content may be incorrect.">
            <a:extLst>
              <a:ext uri="{FF2B5EF4-FFF2-40B4-BE49-F238E27FC236}">
                <a16:creationId xmlns:a16="http://schemas.microsoft.com/office/drawing/2014/main" id="{B1F07CDD-6E18-6109-CC20-F3413FA56DA9}"/>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8048327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7688E-5D5A-E25D-EF76-EE49270D1BFD}"/>
              </a:ext>
            </a:extLst>
          </p:cNvPr>
          <p:cNvSpPr>
            <a:spLocks noGrp="1"/>
          </p:cNvSpPr>
          <p:nvPr>
            <p:ph type="title"/>
          </p:nvPr>
        </p:nvSpPr>
        <p:spPr/>
        <p:txBody>
          <a:bodyPr/>
          <a:lstStyle/>
          <a:p>
            <a:r>
              <a:rPr lang="en-US" dirty="0" err="1">
                <a:latin typeface="Microsoft JhengHei" panose="020B0604030504040204" pitchFamily="34" charset="-120"/>
                <a:ea typeface="Microsoft JhengHei" panose="020B0604030504040204" pitchFamily="34" charset="-120"/>
              </a:rPr>
              <a:t>進階技巧和未來值得注意的方向</a:t>
            </a:r>
            <a:endParaRPr lang="en-US" dirty="0">
              <a:latin typeface="Microsoft JhengHei" panose="020B0604030504040204" pitchFamily="34" charset="-120"/>
              <a:ea typeface="Microsoft JhengHei" panose="020B0604030504040204" pitchFamily="34" charset="-120"/>
            </a:endParaRPr>
          </a:p>
        </p:txBody>
      </p:sp>
      <p:pic>
        <p:nvPicPr>
          <p:cNvPr id="4" name="Content Placeholder 3">
            <a:extLst>
              <a:ext uri="{FF2B5EF4-FFF2-40B4-BE49-F238E27FC236}">
                <a16:creationId xmlns:a16="http://schemas.microsoft.com/office/drawing/2014/main" id="{FC91719D-AECC-F60E-084E-73E3B84F92E6}"/>
              </a:ext>
            </a:extLst>
          </p:cNvPr>
          <p:cNvPicPr>
            <a:picLocks noGrp="1" noChangeAspect="1"/>
          </p:cNvPicPr>
          <p:nvPr>
            <p:ph idx="1"/>
          </p:nvPr>
        </p:nvPicPr>
        <p:blipFill>
          <a:blip r:embed="rId2"/>
          <a:stretch>
            <a:fillRect/>
          </a:stretch>
        </p:blipFill>
        <p:spPr>
          <a:xfrm>
            <a:off x="1211920" y="1222976"/>
            <a:ext cx="9606643" cy="5239987"/>
          </a:xfrm>
          <a:prstGeom prst="rect">
            <a:avLst/>
          </a:prstGeom>
        </p:spPr>
      </p:pic>
    </p:spTree>
    <p:extLst>
      <p:ext uri="{BB962C8B-B14F-4D97-AF65-F5344CB8AC3E}">
        <p14:creationId xmlns:p14="http://schemas.microsoft.com/office/powerpoint/2010/main" val="12425212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EF82-618D-643C-D907-EC87D5C97A29}"/>
              </a:ext>
            </a:extLst>
          </p:cNvPr>
          <p:cNvSpPr>
            <a:spLocks noGrp="1"/>
          </p:cNvSpPr>
          <p:nvPr>
            <p:ph type="ctrTitle"/>
          </p:nvPr>
        </p:nvSpPr>
        <p:spPr/>
        <p:txBody>
          <a:bodyPr/>
          <a:lstStyle/>
          <a:p>
            <a:r>
              <a:rPr lang="en-US" sz="8000" dirty="0" err="1">
                <a:latin typeface="Microsoft JhengHei" panose="020B0604030504040204" pitchFamily="34" charset="-120"/>
                <a:ea typeface="Microsoft JhengHei" panose="020B0604030504040204" pitchFamily="34" charset="-120"/>
              </a:rPr>
              <a:t>謝謝</a:t>
            </a:r>
            <a:r>
              <a:rPr lang="zh-TW" altLang="en-US" sz="8000" dirty="0">
                <a:latin typeface="Microsoft JhengHei" panose="020B0604030504040204" pitchFamily="34" charset="-120"/>
                <a:ea typeface="Microsoft JhengHei" panose="020B0604030504040204" pitchFamily="34" charset="-120"/>
              </a:rPr>
              <a:t>！</a:t>
            </a:r>
            <a:br>
              <a:rPr lang="en-US" altLang="zh-TW" dirty="0"/>
            </a:br>
            <a:br>
              <a:rPr lang="en-US" altLang="zh-TW" dirty="0"/>
            </a:br>
            <a:r>
              <a:rPr lang="en-US" sz="2800" dirty="0">
                <a:hlinkClick r:id="rId2"/>
              </a:rPr>
              <a:t>scsiu@hsu.edu.hk</a:t>
            </a:r>
            <a:r>
              <a:rPr lang="en-US" sz="2800" dirty="0"/>
              <a:t> </a:t>
            </a:r>
            <a:br>
              <a:rPr lang="en-US" dirty="0"/>
            </a:br>
            <a:endParaRPr lang="en-US" dirty="0"/>
          </a:p>
        </p:txBody>
      </p:sp>
      <p:sp>
        <p:nvSpPr>
          <p:cNvPr id="3" name="Subtitle 2">
            <a:extLst>
              <a:ext uri="{FF2B5EF4-FFF2-40B4-BE49-F238E27FC236}">
                <a16:creationId xmlns:a16="http://schemas.microsoft.com/office/drawing/2014/main" id="{3738151D-707F-AC01-C89F-285BBF6A0962}"/>
              </a:ext>
            </a:extLst>
          </p:cNvPr>
          <p:cNvSpPr>
            <a:spLocks noGrp="1"/>
          </p:cNvSpPr>
          <p:nvPr>
            <p:ph type="subTitle" idx="1"/>
          </p:nvPr>
        </p:nvSpPr>
        <p:spPr/>
        <p:txBody>
          <a:bodyPr/>
          <a:lstStyle/>
          <a:p>
            <a:endParaRPr lang="en-US" dirty="0"/>
          </a:p>
        </p:txBody>
      </p:sp>
      <p:pic>
        <p:nvPicPr>
          <p:cNvPr id="6" name="Picture Placeholder 5">
            <a:extLst>
              <a:ext uri="{FF2B5EF4-FFF2-40B4-BE49-F238E27FC236}">
                <a16:creationId xmlns:a16="http://schemas.microsoft.com/office/drawing/2014/main" id="{63DBDEE7-5B22-C330-8E38-8BA757858499}"/>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a:xfrm>
            <a:off x="5596128" y="0"/>
            <a:ext cx="6595872" cy="6858000"/>
          </a:xfrm>
        </p:spPr>
      </p:pic>
    </p:spTree>
    <p:extLst>
      <p:ext uri="{BB962C8B-B14F-4D97-AF65-F5344CB8AC3E}">
        <p14:creationId xmlns:p14="http://schemas.microsoft.com/office/powerpoint/2010/main" val="1262804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6D2A2-6BA1-2E6A-5F68-BECC42F2CC0B}"/>
              </a:ext>
            </a:extLst>
          </p:cNvPr>
          <p:cNvSpPr>
            <a:spLocks noGrp="1"/>
          </p:cNvSpPr>
          <p:nvPr>
            <p:ph type="title"/>
          </p:nvPr>
        </p:nvSpPr>
        <p:spPr/>
        <p:txBody>
          <a:bodyPr/>
          <a:lstStyle/>
          <a:p>
            <a:r>
              <a:rPr lang="en-US" dirty="0" err="1">
                <a:latin typeface="Microsoft JhengHei" panose="020B0604030504040204" pitchFamily="34" charset="-120"/>
                <a:ea typeface="Microsoft JhengHei" panose="020B0604030504040204" pitchFamily="34" charset="-120"/>
              </a:rPr>
              <a:t>人工</a:t>
            </a:r>
            <a:r>
              <a:rPr lang="zh-TW" altLang="en-US" dirty="0">
                <a:latin typeface="Microsoft JhengHei" panose="020B0604030504040204" pitchFamily="34" charset="-120"/>
                <a:ea typeface="Microsoft JhengHei" panose="020B0604030504040204" pitchFamily="34" charset="-120"/>
              </a:rPr>
              <a:t>智能翻譯：兩種模式</a:t>
            </a:r>
            <a:endParaRPr lang="en-US" dirty="0">
              <a:latin typeface="Microsoft JhengHei" panose="020B0604030504040204" pitchFamily="34" charset="-120"/>
              <a:ea typeface="Microsoft JhengHei" panose="020B0604030504040204" pitchFamily="34" charset="-120"/>
            </a:endParaRPr>
          </a:p>
        </p:txBody>
      </p:sp>
      <p:pic>
        <p:nvPicPr>
          <p:cNvPr id="4" name="Content Placeholder 3">
            <a:extLst>
              <a:ext uri="{FF2B5EF4-FFF2-40B4-BE49-F238E27FC236}">
                <a16:creationId xmlns:a16="http://schemas.microsoft.com/office/drawing/2014/main" id="{FD14DB70-7AC6-3989-C8B9-421E7876831E}"/>
              </a:ext>
            </a:extLst>
          </p:cNvPr>
          <p:cNvPicPr>
            <a:picLocks noGrp="1" noChangeAspect="1"/>
          </p:cNvPicPr>
          <p:nvPr>
            <p:ph idx="1"/>
          </p:nvPr>
        </p:nvPicPr>
        <p:blipFill>
          <a:blip r:embed="rId3"/>
          <a:stretch>
            <a:fillRect/>
          </a:stretch>
        </p:blipFill>
        <p:spPr>
          <a:xfrm>
            <a:off x="1665365" y="1278441"/>
            <a:ext cx="9223351" cy="5030919"/>
          </a:xfrm>
          <a:prstGeom prst="rect">
            <a:avLst/>
          </a:prstGeom>
        </p:spPr>
      </p:pic>
      <p:sp>
        <p:nvSpPr>
          <p:cNvPr id="5" name="TextBox 4">
            <a:extLst>
              <a:ext uri="{FF2B5EF4-FFF2-40B4-BE49-F238E27FC236}">
                <a16:creationId xmlns:a16="http://schemas.microsoft.com/office/drawing/2014/main" id="{7233FC70-26CE-B8EE-EB44-9F447DAE7B95}"/>
              </a:ext>
            </a:extLst>
          </p:cNvPr>
          <p:cNvSpPr txBox="1"/>
          <p:nvPr/>
        </p:nvSpPr>
        <p:spPr>
          <a:xfrm>
            <a:off x="5597687" y="6124694"/>
            <a:ext cx="1358705"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Examples?</a:t>
            </a:r>
          </a:p>
        </p:txBody>
      </p:sp>
    </p:spTree>
    <p:extLst>
      <p:ext uri="{BB962C8B-B14F-4D97-AF65-F5344CB8AC3E}">
        <p14:creationId xmlns:p14="http://schemas.microsoft.com/office/powerpoint/2010/main" val="364820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249DA-9D6C-7A6F-61A7-E08387E32A73}"/>
              </a:ext>
            </a:extLst>
          </p:cNvPr>
          <p:cNvSpPr>
            <a:spLocks noGrp="1"/>
          </p:cNvSpPr>
          <p:nvPr>
            <p:ph type="title"/>
          </p:nvPr>
        </p:nvSpPr>
        <p:spPr/>
        <p:txBody>
          <a:bodyPr/>
          <a:lstStyle/>
          <a:p>
            <a:r>
              <a:rPr lang="en-US" dirty="0" err="1">
                <a:latin typeface="+mn-lt"/>
                <a:ea typeface="Microsoft JhengHei" panose="020B0604030504040204" pitchFamily="34" charset="-120"/>
              </a:rPr>
              <a:t>人工智能的基本概念</a:t>
            </a:r>
            <a:r>
              <a:rPr lang="zh-TW" altLang="en-US" dirty="0">
                <a:latin typeface="+mn-lt"/>
                <a:ea typeface="Microsoft JhengHei" panose="020B0604030504040204" pitchFamily="34" charset="-120"/>
              </a:rPr>
              <a:t>：主要流程</a:t>
            </a:r>
            <a:endParaRPr lang="en-US" dirty="0">
              <a:latin typeface="+mn-lt"/>
              <a:ea typeface="Microsoft JhengHei" panose="020B0604030504040204" pitchFamily="34" charset="-120"/>
            </a:endParaRPr>
          </a:p>
        </p:txBody>
      </p:sp>
      <p:pic>
        <p:nvPicPr>
          <p:cNvPr id="10" name="Content Placeholder 9">
            <a:extLst>
              <a:ext uri="{FF2B5EF4-FFF2-40B4-BE49-F238E27FC236}">
                <a16:creationId xmlns:a16="http://schemas.microsoft.com/office/drawing/2014/main" id="{4E65BC0D-A21D-D921-38CA-1B2C3C504E99}"/>
              </a:ext>
            </a:extLst>
          </p:cNvPr>
          <p:cNvPicPr>
            <a:picLocks noGrp="1" noChangeAspect="1"/>
          </p:cNvPicPr>
          <p:nvPr>
            <p:ph idx="1"/>
          </p:nvPr>
        </p:nvPicPr>
        <p:blipFill>
          <a:blip r:embed="rId3"/>
          <a:stretch>
            <a:fillRect/>
          </a:stretch>
        </p:blipFill>
        <p:spPr>
          <a:xfrm>
            <a:off x="1063265" y="1114769"/>
            <a:ext cx="10202961" cy="5565252"/>
          </a:xfrm>
          <a:prstGeom prst="rect">
            <a:avLst/>
          </a:prstGeom>
        </p:spPr>
      </p:pic>
    </p:spTree>
    <p:extLst>
      <p:ext uri="{BB962C8B-B14F-4D97-AF65-F5344CB8AC3E}">
        <p14:creationId xmlns:p14="http://schemas.microsoft.com/office/powerpoint/2010/main" val="152910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CDB98C4-590B-AE42-D05D-0B3CD7B9197E}"/>
              </a:ext>
            </a:extLst>
          </p:cNvPr>
          <p:cNvSpPr>
            <a:spLocks noGrp="1"/>
          </p:cNvSpPr>
          <p:nvPr>
            <p:ph type="title"/>
          </p:nvPr>
        </p:nvSpPr>
        <p:spPr>
          <a:xfrm>
            <a:off x="422086" y="107206"/>
            <a:ext cx="10653578" cy="502394"/>
          </a:xfrm>
        </p:spPr>
        <p:txBody>
          <a:bodyPr>
            <a:normAutofit fontScale="90000"/>
          </a:bodyPr>
          <a:lstStyle/>
          <a:p>
            <a:r>
              <a:rPr lang="en-US" dirty="0" err="1">
                <a:latin typeface="Microsoft JhengHei" panose="020B0604030504040204" pitchFamily="34" charset="-120"/>
                <a:ea typeface="Microsoft JhengHei" panose="020B0604030504040204" pitchFamily="34" charset="-120"/>
              </a:rPr>
              <a:t>神經機器翻譯與大語言模型</a:t>
            </a:r>
            <a:r>
              <a:rPr lang="zh-TW" altLang="en-US" dirty="0">
                <a:latin typeface="Microsoft JhengHei" panose="020B0604030504040204" pitchFamily="34" charset="-120"/>
                <a:ea typeface="Microsoft JhengHei" panose="020B0604030504040204" pitchFamily="34" charset="-120"/>
              </a:rPr>
              <a:t>：</a:t>
            </a:r>
            <a:r>
              <a:rPr lang="en-US" dirty="0" err="1">
                <a:latin typeface="Microsoft JhengHei" panose="020B0604030504040204" pitchFamily="34" charset="-120"/>
                <a:ea typeface="Microsoft JhengHei" panose="020B0604030504040204" pitchFamily="34" charset="-120"/>
              </a:rPr>
              <a:t>發展歷程</a:t>
            </a:r>
            <a:endParaRPr lang="en-US" dirty="0">
              <a:latin typeface="Microsoft JhengHei" panose="020B0604030504040204" pitchFamily="34" charset="-120"/>
              <a:ea typeface="Microsoft JhengHei" panose="020B0604030504040204" pitchFamily="34" charset="-120"/>
            </a:endParaRPr>
          </a:p>
        </p:txBody>
      </p:sp>
      <p:pic>
        <p:nvPicPr>
          <p:cNvPr id="10" name="Content Placeholder 9">
            <a:extLst>
              <a:ext uri="{FF2B5EF4-FFF2-40B4-BE49-F238E27FC236}">
                <a16:creationId xmlns:a16="http://schemas.microsoft.com/office/drawing/2014/main" id="{7F61DDCF-6C21-7D39-C4B1-68E076620237}"/>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rcRect/>
          <a:stretch>
            <a:fillRect/>
          </a:stretch>
        </p:blipFill>
        <p:spPr>
          <a:xfrm>
            <a:off x="347677" y="609600"/>
            <a:ext cx="11496645" cy="6127531"/>
          </a:xfrm>
          <a:prstGeom prst="rect">
            <a:avLst/>
          </a:prstGeom>
          <a:noFill/>
        </p:spPr>
      </p:pic>
      <p:pic>
        <p:nvPicPr>
          <p:cNvPr id="19" name="Picture 18">
            <a:extLst>
              <a:ext uri="{FF2B5EF4-FFF2-40B4-BE49-F238E27FC236}">
                <a16:creationId xmlns:a16="http://schemas.microsoft.com/office/drawing/2014/main" id="{434640B2-BA72-E46E-10CD-FA9CE6A98756}"/>
              </a:ext>
            </a:extLst>
          </p:cNvPr>
          <p:cNvPicPr>
            <a:picLocks noChangeAspect="1"/>
          </p:cNvPicPr>
          <p:nvPr/>
        </p:nvPicPr>
        <p:blipFill>
          <a:blip r:embed="rId3"/>
          <a:stretch>
            <a:fillRect/>
          </a:stretch>
        </p:blipFill>
        <p:spPr>
          <a:xfrm>
            <a:off x="10299301" y="2639381"/>
            <a:ext cx="1382368" cy="412647"/>
          </a:xfrm>
          <a:prstGeom prst="rect">
            <a:avLst/>
          </a:prstGeom>
        </p:spPr>
      </p:pic>
      <p:pic>
        <p:nvPicPr>
          <p:cNvPr id="16" name="Picture 15">
            <a:extLst>
              <a:ext uri="{FF2B5EF4-FFF2-40B4-BE49-F238E27FC236}">
                <a16:creationId xmlns:a16="http://schemas.microsoft.com/office/drawing/2014/main" id="{F793D0C4-0B6C-7C12-6904-DCE2EB9DD73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299301" y="2828915"/>
            <a:ext cx="1014150" cy="223113"/>
          </a:xfrm>
          <a:prstGeom prst="rect">
            <a:avLst/>
          </a:prstGeom>
        </p:spPr>
      </p:pic>
    </p:spTree>
    <p:extLst>
      <p:ext uri="{BB962C8B-B14F-4D97-AF65-F5344CB8AC3E}">
        <p14:creationId xmlns:p14="http://schemas.microsoft.com/office/powerpoint/2010/main" val="2556111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1F598-B46C-7BF8-BBAB-1108107E49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55D1C0-5B3C-E7EE-2589-367086A2172E}"/>
              </a:ext>
            </a:extLst>
          </p:cNvPr>
          <p:cNvSpPr>
            <a:spLocks noGrp="1"/>
          </p:cNvSpPr>
          <p:nvPr>
            <p:ph type="ctrTitle"/>
          </p:nvPr>
        </p:nvSpPr>
        <p:spPr/>
        <p:txBody>
          <a:bodyPr>
            <a:normAutofit/>
          </a:bodyPr>
          <a:lstStyle/>
          <a:p>
            <a:r>
              <a:rPr lang="en-HK" sz="4400" dirty="0">
                <a:latin typeface="Microsoft JhengHei" panose="020B0604030504040204" pitchFamily="34" charset="-120"/>
                <a:ea typeface="Microsoft JhengHei" panose="020B0604030504040204" pitchFamily="34" charset="-120"/>
              </a:rPr>
              <a:t>II. AI </a:t>
            </a:r>
            <a:r>
              <a:rPr lang="ja-JP" altLang="en-US" sz="4400">
                <a:latin typeface="Microsoft JhengHei" panose="020B0604030504040204" pitchFamily="34" charset="-120"/>
                <a:ea typeface="Microsoft JhengHei" panose="020B0604030504040204" pitchFamily="34" charset="-120"/>
              </a:rPr>
              <a:t>如何協助翻譯工作：</a:t>
            </a:r>
            <a:br>
              <a:rPr lang="en-HK" altLang="ja-JP" sz="4400" dirty="0">
                <a:latin typeface="Microsoft JhengHei" panose="020B0604030504040204" pitchFamily="34" charset="-120"/>
                <a:ea typeface="Microsoft JhengHei" panose="020B0604030504040204" pitchFamily="34" charset="-120"/>
              </a:rPr>
            </a:br>
            <a:r>
              <a:rPr lang="ja-JP" altLang="en-US" sz="4400">
                <a:latin typeface="Microsoft JhengHei" panose="020B0604030504040204" pitchFamily="34" charset="-120"/>
                <a:ea typeface="Microsoft JhengHei" panose="020B0604030504040204" pitchFamily="34" charset="-120"/>
              </a:rPr>
              <a:t>政府翻譯的實踐策略</a:t>
            </a:r>
            <a:endParaRPr lang="ja-JP" altLang="en-US" sz="4400" dirty="0" err="1">
              <a:latin typeface="Microsoft JhengHei" panose="020B0604030504040204" pitchFamily="34" charset="-120"/>
              <a:ea typeface="Microsoft JhengHei" panose="020B0604030504040204" pitchFamily="34" charset="-120"/>
            </a:endParaRPr>
          </a:p>
        </p:txBody>
      </p:sp>
      <p:sp>
        <p:nvSpPr>
          <p:cNvPr id="3" name="Subtitle 2">
            <a:extLst>
              <a:ext uri="{FF2B5EF4-FFF2-40B4-BE49-F238E27FC236}">
                <a16:creationId xmlns:a16="http://schemas.microsoft.com/office/drawing/2014/main" id="{B05A3EB9-4DCF-35E5-9F90-0F1A3FEBDF10}"/>
              </a:ext>
            </a:extLst>
          </p:cNvPr>
          <p:cNvSpPr>
            <a:spLocks noGrp="1"/>
          </p:cNvSpPr>
          <p:nvPr>
            <p:ph type="subTitle" idx="1"/>
          </p:nvPr>
        </p:nvSpPr>
        <p:spPr/>
        <p:txBody>
          <a:bodyPr/>
          <a:lstStyle/>
          <a:p>
            <a:endParaRPr lang="en-US"/>
          </a:p>
        </p:txBody>
      </p:sp>
      <p:pic>
        <p:nvPicPr>
          <p:cNvPr id="6" name="Picture Placeholder 5" descr="A person working on a computer&#10;&#10;AI-generated content may be incorrect.">
            <a:extLst>
              <a:ext uri="{FF2B5EF4-FFF2-40B4-BE49-F238E27FC236}">
                <a16:creationId xmlns:a16="http://schemas.microsoft.com/office/drawing/2014/main" id="{6F5E35DA-0F21-0193-BE08-CF2B237310EC}"/>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a:xfrm>
            <a:off x="0" y="0"/>
            <a:ext cx="6584950" cy="6858000"/>
          </a:xfrm>
        </p:spPr>
      </p:pic>
    </p:spTree>
    <p:extLst>
      <p:ext uri="{BB962C8B-B14F-4D97-AF65-F5344CB8AC3E}">
        <p14:creationId xmlns:p14="http://schemas.microsoft.com/office/powerpoint/2010/main" val="2622069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584AE-17F5-AC8F-F129-000CB2774B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CE03A8-D309-1827-AB75-8563553F68C7}"/>
              </a:ext>
            </a:extLst>
          </p:cNvPr>
          <p:cNvSpPr>
            <a:spLocks noGrp="1"/>
          </p:cNvSpPr>
          <p:nvPr>
            <p:ph type="ctrTitle"/>
          </p:nvPr>
        </p:nvSpPr>
        <p:spPr/>
        <p:txBody>
          <a:bodyPr>
            <a:normAutofit/>
          </a:bodyPr>
          <a:lstStyle/>
          <a:p>
            <a:r>
              <a:rPr lang="en-US" altLang="zh-TW" sz="4400" dirty="0">
                <a:latin typeface="Microsoft JhengHei" panose="020B0604030504040204" pitchFamily="34" charset="-120"/>
                <a:ea typeface="Microsoft JhengHei" panose="020B0604030504040204" pitchFamily="34" charset="-120"/>
              </a:rPr>
              <a:t>1.</a:t>
            </a:r>
            <a:r>
              <a:rPr lang="zh-TW" altLang="en-US" sz="4400" dirty="0">
                <a:latin typeface="Microsoft JhengHei" panose="020B0604030504040204" pitchFamily="34" charset="-120"/>
                <a:ea typeface="Microsoft JhengHei" panose="020B0604030504040204" pitchFamily="34" charset="-120"/>
              </a:rPr>
              <a:t> </a:t>
            </a:r>
            <a:r>
              <a:rPr lang="en-HK" sz="4400" dirty="0" err="1">
                <a:latin typeface="Microsoft JhengHei" panose="020B0604030504040204" pitchFamily="34" charset="-120"/>
                <a:ea typeface="Microsoft JhengHei" panose="020B0604030504040204" pitchFamily="34" charset="-120"/>
              </a:rPr>
              <a:t>了解模型種類</a:t>
            </a:r>
            <a:endParaRPr lang="en-US" sz="4400" dirty="0"/>
          </a:p>
        </p:txBody>
      </p:sp>
      <p:sp>
        <p:nvSpPr>
          <p:cNvPr id="3" name="Subtitle 2">
            <a:extLst>
              <a:ext uri="{FF2B5EF4-FFF2-40B4-BE49-F238E27FC236}">
                <a16:creationId xmlns:a16="http://schemas.microsoft.com/office/drawing/2014/main" id="{86DABA2B-1045-8EF5-79A1-69624DCE02AC}"/>
              </a:ext>
            </a:extLst>
          </p:cNvPr>
          <p:cNvSpPr>
            <a:spLocks noGrp="1"/>
          </p:cNvSpPr>
          <p:nvPr>
            <p:ph type="subTitle" idx="1"/>
          </p:nvPr>
        </p:nvSpPr>
        <p:spPr/>
        <p:txBody>
          <a:bodyPr/>
          <a:lstStyle/>
          <a:p>
            <a:endParaRPr lang="en-US"/>
          </a:p>
        </p:txBody>
      </p:sp>
      <p:pic>
        <p:nvPicPr>
          <p:cNvPr id="6" name="Picture Placeholder 5" descr="A computer network with a brain and computer parts connected&#10;&#10;AI-generated content may be incorrect.">
            <a:extLst>
              <a:ext uri="{FF2B5EF4-FFF2-40B4-BE49-F238E27FC236}">
                <a16:creationId xmlns:a16="http://schemas.microsoft.com/office/drawing/2014/main" id="{732C259C-3E8A-9C6C-B4BE-D5F986A419AC}"/>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659782381"/>
      </p:ext>
    </p:extLst>
  </p:cSld>
  <p:clrMapOvr>
    <a:masterClrMapping/>
  </p:clrMapOvr>
</p:sld>
</file>

<file path=ppt/theme/theme1.xml><?xml version="1.0" encoding="utf-8"?>
<a:theme xmlns:a="http://schemas.openxmlformats.org/drawingml/2006/main" name="Helena">
  <a:themeElements>
    <a:clrScheme name="Helen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lena" id="{83D43F4A-02D5-42AD-9542-27487597C212}" vid="{14154C61-C2E2-42F2-9833-4EC39495D4C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2618</TotalTime>
  <Words>1529</Words>
  <Application>Microsoft Macintosh PowerPoint</Application>
  <PresentationFormat>Widescreen</PresentationFormat>
  <Paragraphs>189</Paragraphs>
  <Slides>43</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Microsoft JhengHei</vt:lpstr>
      <vt:lpstr>Aptos</vt:lpstr>
      <vt:lpstr>Arial</vt:lpstr>
      <vt:lpstr>Consolas</vt:lpstr>
      <vt:lpstr>Neue Haas Grotesk Text Pro</vt:lpstr>
      <vt:lpstr>Helena</vt:lpstr>
      <vt:lpstr>人工智能時代的政府翻譯：最新發展趨勢與實踐策略</vt:lpstr>
      <vt:lpstr>大綱</vt:lpstr>
      <vt:lpstr>I. AI 翻譯的最新發展趨勢</vt:lpstr>
      <vt:lpstr>自動翻譯的三大發展階段</vt:lpstr>
      <vt:lpstr>人工智能翻譯：兩種模式</vt:lpstr>
      <vt:lpstr>人工智能的基本概念：主要流程</vt:lpstr>
      <vt:lpstr>神經機器翻譯與大語言模型：發展歷程</vt:lpstr>
      <vt:lpstr>II. AI 如何協助翻譯工作： 政府翻譯的實踐策略</vt:lpstr>
      <vt:lpstr>1. 了解模型種類</vt:lpstr>
      <vt:lpstr>不同種類的人工智能模型</vt:lpstr>
      <vt:lpstr>最新模型列表（2025年11月22日）</vt:lpstr>
      <vt:lpstr>其他重點</vt:lpstr>
      <vt:lpstr>2. 掌握譯後編輯：六大策略</vt:lpstr>
      <vt:lpstr>人工智能翻譯的常見問題</vt:lpstr>
      <vt:lpstr>策略 1. 人手潤色費心機？工具輔助顯優勢</vt:lpstr>
      <vt:lpstr>例子</vt:lpstr>
      <vt:lpstr>策略 2. 譯後編輯多煩惱？譯前工作要做好</vt:lpstr>
      <vt:lpstr>譯前編輯</vt:lpstr>
      <vt:lpstr>演示</vt:lpstr>
      <vt:lpstr>翻譯提示詞工程</vt:lpstr>
      <vt:lpstr>策略 3. 譯文優劣怎認定？貨比三家要看清</vt:lpstr>
      <vt:lpstr>要求模型提供多個翻譯結果</vt:lpstr>
      <vt:lpstr>使用不同模型進行翻譯</vt:lpstr>
      <vt:lpstr>使用文本對比工具</vt:lpstr>
      <vt:lpstr>策略 4. 術語不一難確認？官方權威有保證</vt:lpstr>
      <vt:lpstr>譯前術語識別和提示詞處理</vt:lpstr>
      <vt:lpstr>譯後術語檢查</vt:lpstr>
      <vt:lpstr>AI不能盡信</vt:lpstr>
      <vt:lpstr>檢索官方資訊</vt:lpstr>
      <vt:lpstr>進階檢索的三大技巧</vt:lpstr>
      <vt:lpstr>一些例子</vt:lpstr>
      <vt:lpstr>策略 5. 風格混亂惹投訴？譯文實例好法寶 </vt:lpstr>
      <vt:lpstr>在提示詞中指定翻譯風格</vt:lpstr>
      <vt:lpstr>策略 6. AI譯腔揮不去？英漢差異是精髓</vt:lpstr>
      <vt:lpstr>六大要點</vt:lpstr>
      <vt:lpstr>3. 善用相關資源</vt:lpstr>
      <vt:lpstr>大語言模型排行榜</vt:lpstr>
      <vt:lpstr>Markdown 標記語言轉換工具</vt:lpstr>
      <vt:lpstr>Markdown 標記語言轉換工具</vt:lpstr>
      <vt:lpstr>其他AI文字處理工具</vt:lpstr>
      <vt:lpstr>持續關注AI發展和發掘新技巧</vt:lpstr>
      <vt:lpstr>進階技巧和未來值得注意的方向</vt:lpstr>
      <vt:lpstr>謝謝！  scsiu@hsu.edu.hk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Sai Cheong Siu</dc:creator>
  <cp:lastModifiedBy>Sai Cheong Siu</cp:lastModifiedBy>
  <cp:revision>14</cp:revision>
  <dcterms:created xsi:type="dcterms:W3CDTF">2025-11-22T07:28:19Z</dcterms:created>
  <dcterms:modified xsi:type="dcterms:W3CDTF">2025-11-25T05:48:33Z</dcterms:modified>
</cp:coreProperties>
</file>